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6" r:id="rId3"/>
    <p:sldId id="267" r:id="rId4"/>
    <p:sldId id="258" r:id="rId5"/>
    <p:sldId id="259" r:id="rId6"/>
    <p:sldId id="260" r:id="rId7"/>
    <p:sldId id="261" r:id="rId8"/>
    <p:sldId id="262" r:id="rId9"/>
    <p:sldId id="263" r:id="rId10"/>
    <p:sldId id="264" r:id="rId11"/>
    <p:sldId id="265" r:id="rId12"/>
    <p:sldId id="272" r:id="rId13"/>
    <p:sldId id="273" r:id="rId14"/>
    <p:sldId id="275" r:id="rId15"/>
    <p:sldId id="276" r:id="rId16"/>
    <p:sldId id="268" r:id="rId17"/>
    <p:sldId id="274" r:id="rId18"/>
    <p:sldId id="286" r:id="rId19"/>
    <p:sldId id="278" r:id="rId20"/>
    <p:sldId id="287" r:id="rId21"/>
    <p:sldId id="277" r:id="rId22"/>
    <p:sldId id="279" r:id="rId23"/>
    <p:sldId id="269" r:id="rId24"/>
    <p:sldId id="280" r:id="rId25"/>
    <p:sldId id="281" r:id="rId26"/>
    <p:sldId id="270" r:id="rId27"/>
    <p:sldId id="282" r:id="rId28"/>
    <p:sldId id="283" r:id="rId29"/>
    <p:sldId id="284" r:id="rId30"/>
    <p:sldId id="285" r:id="rId31"/>
    <p:sldId id="271" r:id="rId32"/>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F1F13B59-76E3-44CB-BC5B-B284711FEC00}">
          <p14:sldIdLst>
            <p14:sldId id="256"/>
          </p14:sldIdLst>
        </p14:section>
        <p14:section name="未命名的章節" id="{09530B23-D406-481E-B2FD-F4B5828DB4E1}">
          <p14:sldIdLst>
            <p14:sldId id="266"/>
            <p14:sldId id="267"/>
            <p14:sldId id="258"/>
            <p14:sldId id="259"/>
            <p14:sldId id="260"/>
            <p14:sldId id="261"/>
            <p14:sldId id="262"/>
            <p14:sldId id="263"/>
            <p14:sldId id="264"/>
            <p14:sldId id="265"/>
            <p14:sldId id="272"/>
            <p14:sldId id="273"/>
            <p14:sldId id="275"/>
            <p14:sldId id="276"/>
            <p14:sldId id="268"/>
            <p14:sldId id="274"/>
            <p14:sldId id="286"/>
            <p14:sldId id="278"/>
            <p14:sldId id="287"/>
            <p14:sldId id="277"/>
            <p14:sldId id="279"/>
            <p14:sldId id="269"/>
            <p14:sldId id="280"/>
            <p14:sldId id="281"/>
            <p14:sldId id="270"/>
            <p14:sldId id="282"/>
            <p14:sldId id="283"/>
            <p14:sldId id="284"/>
            <p14:sldId id="285"/>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107" d="100"/>
          <a:sy n="107" d="100"/>
        </p:scale>
        <p:origin x="73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8AC4D-D247-41D0-9F04-77E4FF5083B3}" type="datetimeFigureOut">
              <a:rPr lang="zh-HK" altLang="en-US" smtClean="0"/>
              <a:t>15/07/24</a:t>
            </a:fld>
            <a:endParaRPr lang="zh-HK"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DE59E7-9708-4EDE-9919-CCEDD62CC48E}" type="slidenum">
              <a:rPr lang="zh-HK" altLang="en-US" smtClean="0"/>
              <a:t>‹#›</a:t>
            </a:fld>
            <a:endParaRPr lang="zh-HK" altLang="en-US"/>
          </a:p>
        </p:txBody>
      </p:sp>
    </p:spTree>
    <p:extLst>
      <p:ext uri="{BB962C8B-B14F-4D97-AF65-F5344CB8AC3E}">
        <p14:creationId xmlns:p14="http://schemas.microsoft.com/office/powerpoint/2010/main" val="1707088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54DE59E7-9708-4EDE-9919-CCEDD62CC48E}" type="slidenum">
              <a:rPr lang="zh-HK" altLang="en-US" smtClean="0"/>
              <a:t>1</a:t>
            </a:fld>
            <a:endParaRPr lang="zh-HK" altLang="en-US"/>
          </a:p>
        </p:txBody>
      </p:sp>
    </p:spTree>
    <p:extLst>
      <p:ext uri="{BB962C8B-B14F-4D97-AF65-F5344CB8AC3E}">
        <p14:creationId xmlns:p14="http://schemas.microsoft.com/office/powerpoint/2010/main" val="3945380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54DE59E7-9708-4EDE-9919-CCEDD62CC48E}" type="slidenum">
              <a:rPr lang="zh-HK" altLang="en-US" smtClean="0"/>
              <a:t>15</a:t>
            </a:fld>
            <a:endParaRPr lang="zh-HK" altLang="en-US"/>
          </a:p>
        </p:txBody>
      </p:sp>
    </p:spTree>
    <p:extLst>
      <p:ext uri="{BB962C8B-B14F-4D97-AF65-F5344CB8AC3E}">
        <p14:creationId xmlns:p14="http://schemas.microsoft.com/office/powerpoint/2010/main" val="223663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54DE59E7-9708-4EDE-9919-CCEDD62CC48E}" type="slidenum">
              <a:rPr lang="zh-HK" altLang="en-US" smtClean="0"/>
              <a:t>2</a:t>
            </a:fld>
            <a:endParaRPr lang="zh-HK" altLang="en-US"/>
          </a:p>
        </p:txBody>
      </p:sp>
    </p:spTree>
    <p:extLst>
      <p:ext uri="{BB962C8B-B14F-4D97-AF65-F5344CB8AC3E}">
        <p14:creationId xmlns:p14="http://schemas.microsoft.com/office/powerpoint/2010/main" val="260105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e8c79c0f0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e8c79c0f0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e8c79c0f0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e8c79c0f0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e8c79c0f0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e8c79c0f0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e8c79c0f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e8c79c0f0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a149a184f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a149a184f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a149a184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ea149a184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a149a184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a149a184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EB47D-1D6B-2214-FD2D-23D2EF65579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zh-HK" altLang="en-US"/>
          </a:p>
        </p:txBody>
      </p:sp>
      <p:sp>
        <p:nvSpPr>
          <p:cNvPr id="3" name="副標題 2">
            <a:extLst>
              <a:ext uri="{FF2B5EF4-FFF2-40B4-BE49-F238E27FC236}">
                <a16:creationId xmlns:a16="http://schemas.microsoft.com/office/drawing/2014/main" id="{A0AA2C75-717A-9B83-9C47-37061F1532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zh-HK" altLang="en-US"/>
          </a:p>
        </p:txBody>
      </p:sp>
      <p:sp>
        <p:nvSpPr>
          <p:cNvPr id="4" name="日期版面配置區 3">
            <a:extLst>
              <a:ext uri="{FF2B5EF4-FFF2-40B4-BE49-F238E27FC236}">
                <a16:creationId xmlns:a16="http://schemas.microsoft.com/office/drawing/2014/main" id="{EDADD9E8-5C93-1697-09D2-DA43F07A5B97}"/>
              </a:ext>
            </a:extLst>
          </p:cNvPr>
          <p:cNvSpPr>
            <a:spLocks noGrp="1"/>
          </p:cNvSpPr>
          <p:nvPr>
            <p:ph type="dt" sz="half" idx="10"/>
          </p:nvPr>
        </p:nvSpPr>
        <p:spPr/>
        <p:txBody>
          <a:bodyPr/>
          <a:lstStyle/>
          <a:p>
            <a:fld id="{7A268633-8C68-4C4F-9ED3-6FF77AED165B}" type="datetimeFigureOut">
              <a:rPr lang="zh-HK" altLang="en-US" smtClean="0"/>
              <a:t>15/07/24</a:t>
            </a:fld>
            <a:endParaRPr lang="zh-HK" altLang="en-US"/>
          </a:p>
        </p:txBody>
      </p:sp>
      <p:sp>
        <p:nvSpPr>
          <p:cNvPr id="5" name="頁尾版面配置區 4">
            <a:extLst>
              <a:ext uri="{FF2B5EF4-FFF2-40B4-BE49-F238E27FC236}">
                <a16:creationId xmlns:a16="http://schemas.microsoft.com/office/drawing/2014/main" id="{1725FB36-128C-3276-653C-BCBDBB699663}"/>
              </a:ext>
            </a:extLst>
          </p:cNvPr>
          <p:cNvSpPr>
            <a:spLocks noGrp="1"/>
          </p:cNvSpPr>
          <p:nvPr>
            <p:ph type="ftr" sz="quarter" idx="11"/>
          </p:nvPr>
        </p:nvSpPr>
        <p:spPr/>
        <p:txBody>
          <a:bodyPr/>
          <a:lstStyle/>
          <a:p>
            <a:endParaRPr lang="zh-HK" altLang="en-US"/>
          </a:p>
        </p:txBody>
      </p:sp>
      <p:sp>
        <p:nvSpPr>
          <p:cNvPr id="6" name="投影片編號版面配置區 5">
            <a:extLst>
              <a:ext uri="{FF2B5EF4-FFF2-40B4-BE49-F238E27FC236}">
                <a16:creationId xmlns:a16="http://schemas.microsoft.com/office/drawing/2014/main" id="{AF3E05BA-52EB-2140-19BB-ACEE82EEB9FE}"/>
              </a:ext>
            </a:extLst>
          </p:cNvPr>
          <p:cNvSpPr>
            <a:spLocks noGrp="1"/>
          </p:cNvSpPr>
          <p:nvPr>
            <p:ph type="sldNum" sz="quarter" idx="12"/>
          </p:nvPr>
        </p:nvSpPr>
        <p:spPr/>
        <p:txBody>
          <a:body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4134828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CC722D-DBEB-CA1A-FD3F-7DA594902895}"/>
              </a:ext>
            </a:extLst>
          </p:cNvPr>
          <p:cNvSpPr>
            <a:spLocks noGrp="1"/>
          </p:cNvSpPr>
          <p:nvPr>
            <p:ph type="title"/>
          </p:nvPr>
        </p:nvSpPr>
        <p:spPr/>
        <p:txBody>
          <a:bodyPr/>
          <a:lstStyle/>
          <a:p>
            <a:r>
              <a:rPr lang="zh-TW" altLang="en-US"/>
              <a:t>按一下以編輯母片標題樣式</a:t>
            </a:r>
            <a:endParaRPr lang="zh-HK" altLang="en-US"/>
          </a:p>
        </p:txBody>
      </p:sp>
      <p:sp>
        <p:nvSpPr>
          <p:cNvPr id="3" name="直排文字版面配置區 2">
            <a:extLst>
              <a:ext uri="{FF2B5EF4-FFF2-40B4-BE49-F238E27FC236}">
                <a16:creationId xmlns:a16="http://schemas.microsoft.com/office/drawing/2014/main" id="{C5EFAD82-4A91-A0AF-1DFE-A1EE01C32FC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a:extLst>
              <a:ext uri="{FF2B5EF4-FFF2-40B4-BE49-F238E27FC236}">
                <a16:creationId xmlns:a16="http://schemas.microsoft.com/office/drawing/2014/main" id="{F5A1C73E-F8FA-602D-E3DA-081B15A42D6A}"/>
              </a:ext>
            </a:extLst>
          </p:cNvPr>
          <p:cNvSpPr>
            <a:spLocks noGrp="1"/>
          </p:cNvSpPr>
          <p:nvPr>
            <p:ph type="dt" sz="half" idx="10"/>
          </p:nvPr>
        </p:nvSpPr>
        <p:spPr/>
        <p:txBody>
          <a:bodyPr/>
          <a:lstStyle/>
          <a:p>
            <a:fld id="{7A268633-8C68-4C4F-9ED3-6FF77AED165B}" type="datetimeFigureOut">
              <a:rPr lang="zh-HK" altLang="en-US" smtClean="0"/>
              <a:t>15/07/24</a:t>
            </a:fld>
            <a:endParaRPr lang="zh-HK" altLang="en-US"/>
          </a:p>
        </p:txBody>
      </p:sp>
      <p:sp>
        <p:nvSpPr>
          <p:cNvPr id="5" name="頁尾版面配置區 4">
            <a:extLst>
              <a:ext uri="{FF2B5EF4-FFF2-40B4-BE49-F238E27FC236}">
                <a16:creationId xmlns:a16="http://schemas.microsoft.com/office/drawing/2014/main" id="{53612A57-75FD-EDE5-5C87-65BFE4446B5B}"/>
              </a:ext>
            </a:extLst>
          </p:cNvPr>
          <p:cNvSpPr>
            <a:spLocks noGrp="1"/>
          </p:cNvSpPr>
          <p:nvPr>
            <p:ph type="ftr" sz="quarter" idx="11"/>
          </p:nvPr>
        </p:nvSpPr>
        <p:spPr/>
        <p:txBody>
          <a:bodyPr/>
          <a:lstStyle/>
          <a:p>
            <a:endParaRPr lang="zh-HK" altLang="en-US"/>
          </a:p>
        </p:txBody>
      </p:sp>
      <p:sp>
        <p:nvSpPr>
          <p:cNvPr id="6" name="投影片編號版面配置區 5">
            <a:extLst>
              <a:ext uri="{FF2B5EF4-FFF2-40B4-BE49-F238E27FC236}">
                <a16:creationId xmlns:a16="http://schemas.microsoft.com/office/drawing/2014/main" id="{36FFE4B3-0340-4E43-22DD-7E1A43F886A8}"/>
              </a:ext>
            </a:extLst>
          </p:cNvPr>
          <p:cNvSpPr>
            <a:spLocks noGrp="1"/>
          </p:cNvSpPr>
          <p:nvPr>
            <p:ph type="sldNum" sz="quarter" idx="12"/>
          </p:nvPr>
        </p:nvSpPr>
        <p:spPr/>
        <p:txBody>
          <a:body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2096838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02D58AF-335D-FBE4-2CDF-71C3C63B2B2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zh-HK" altLang="en-US"/>
          </a:p>
        </p:txBody>
      </p:sp>
      <p:sp>
        <p:nvSpPr>
          <p:cNvPr id="3" name="直排文字版面配置區 2">
            <a:extLst>
              <a:ext uri="{FF2B5EF4-FFF2-40B4-BE49-F238E27FC236}">
                <a16:creationId xmlns:a16="http://schemas.microsoft.com/office/drawing/2014/main" id="{245BEDA6-8873-40A7-A8B4-2645928A2BD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a:extLst>
              <a:ext uri="{FF2B5EF4-FFF2-40B4-BE49-F238E27FC236}">
                <a16:creationId xmlns:a16="http://schemas.microsoft.com/office/drawing/2014/main" id="{B13BD4CB-7E6F-018E-415C-3D1BF86EBDCA}"/>
              </a:ext>
            </a:extLst>
          </p:cNvPr>
          <p:cNvSpPr>
            <a:spLocks noGrp="1"/>
          </p:cNvSpPr>
          <p:nvPr>
            <p:ph type="dt" sz="half" idx="10"/>
          </p:nvPr>
        </p:nvSpPr>
        <p:spPr/>
        <p:txBody>
          <a:bodyPr/>
          <a:lstStyle/>
          <a:p>
            <a:fld id="{7A268633-8C68-4C4F-9ED3-6FF77AED165B}" type="datetimeFigureOut">
              <a:rPr lang="zh-HK" altLang="en-US" smtClean="0"/>
              <a:t>15/07/24</a:t>
            </a:fld>
            <a:endParaRPr lang="zh-HK" altLang="en-US"/>
          </a:p>
        </p:txBody>
      </p:sp>
      <p:sp>
        <p:nvSpPr>
          <p:cNvPr id="5" name="頁尾版面配置區 4">
            <a:extLst>
              <a:ext uri="{FF2B5EF4-FFF2-40B4-BE49-F238E27FC236}">
                <a16:creationId xmlns:a16="http://schemas.microsoft.com/office/drawing/2014/main" id="{4B7D8C32-309F-6A58-E79D-A8F1154FE46E}"/>
              </a:ext>
            </a:extLst>
          </p:cNvPr>
          <p:cNvSpPr>
            <a:spLocks noGrp="1"/>
          </p:cNvSpPr>
          <p:nvPr>
            <p:ph type="ftr" sz="quarter" idx="11"/>
          </p:nvPr>
        </p:nvSpPr>
        <p:spPr/>
        <p:txBody>
          <a:bodyPr/>
          <a:lstStyle/>
          <a:p>
            <a:endParaRPr lang="zh-HK" altLang="en-US"/>
          </a:p>
        </p:txBody>
      </p:sp>
      <p:sp>
        <p:nvSpPr>
          <p:cNvPr id="6" name="投影片編號版面配置區 5">
            <a:extLst>
              <a:ext uri="{FF2B5EF4-FFF2-40B4-BE49-F238E27FC236}">
                <a16:creationId xmlns:a16="http://schemas.microsoft.com/office/drawing/2014/main" id="{746E46BA-01D0-5524-E8C4-AC878CAD2049}"/>
              </a:ext>
            </a:extLst>
          </p:cNvPr>
          <p:cNvSpPr>
            <a:spLocks noGrp="1"/>
          </p:cNvSpPr>
          <p:nvPr>
            <p:ph type="sldNum" sz="quarter" idx="12"/>
          </p:nvPr>
        </p:nvSpPr>
        <p:spPr/>
        <p:txBody>
          <a:body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2134701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HK" smtClean="0"/>
              <a:pPr/>
              <a:t>‹#›</a:t>
            </a:fld>
            <a:endParaRPr lang="zh-HK" altLang="en-US"/>
          </a:p>
        </p:txBody>
      </p:sp>
    </p:spTree>
    <p:extLst>
      <p:ext uri="{BB962C8B-B14F-4D97-AF65-F5344CB8AC3E}">
        <p14:creationId xmlns:p14="http://schemas.microsoft.com/office/powerpoint/2010/main" val="3166657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0B0D4C-54F6-F3BD-E15F-224A41D8FA51}"/>
              </a:ext>
            </a:extLst>
          </p:cNvPr>
          <p:cNvSpPr>
            <a:spLocks noGrp="1"/>
          </p:cNvSpPr>
          <p:nvPr>
            <p:ph type="title"/>
          </p:nvPr>
        </p:nvSpPr>
        <p:spPr/>
        <p:txBody>
          <a:bodyPr/>
          <a:lstStyle/>
          <a:p>
            <a:r>
              <a:rPr lang="zh-TW" altLang="en-US"/>
              <a:t>按一下以編輯母片標題樣式</a:t>
            </a:r>
            <a:endParaRPr lang="zh-HK" altLang="en-US"/>
          </a:p>
        </p:txBody>
      </p:sp>
      <p:sp>
        <p:nvSpPr>
          <p:cNvPr id="3" name="內容版面配置區 2">
            <a:extLst>
              <a:ext uri="{FF2B5EF4-FFF2-40B4-BE49-F238E27FC236}">
                <a16:creationId xmlns:a16="http://schemas.microsoft.com/office/drawing/2014/main" id="{04CBEC4E-1BC6-7131-85B7-F843375C133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a:extLst>
              <a:ext uri="{FF2B5EF4-FFF2-40B4-BE49-F238E27FC236}">
                <a16:creationId xmlns:a16="http://schemas.microsoft.com/office/drawing/2014/main" id="{0B7EC6D5-95A5-438A-2289-DCC2BFE561D2}"/>
              </a:ext>
            </a:extLst>
          </p:cNvPr>
          <p:cNvSpPr>
            <a:spLocks noGrp="1"/>
          </p:cNvSpPr>
          <p:nvPr>
            <p:ph type="dt" sz="half" idx="10"/>
          </p:nvPr>
        </p:nvSpPr>
        <p:spPr/>
        <p:txBody>
          <a:bodyPr/>
          <a:lstStyle/>
          <a:p>
            <a:fld id="{7A268633-8C68-4C4F-9ED3-6FF77AED165B}" type="datetimeFigureOut">
              <a:rPr lang="zh-HK" altLang="en-US" smtClean="0"/>
              <a:t>15/07/24</a:t>
            </a:fld>
            <a:endParaRPr lang="zh-HK" altLang="en-US"/>
          </a:p>
        </p:txBody>
      </p:sp>
      <p:sp>
        <p:nvSpPr>
          <p:cNvPr id="5" name="頁尾版面配置區 4">
            <a:extLst>
              <a:ext uri="{FF2B5EF4-FFF2-40B4-BE49-F238E27FC236}">
                <a16:creationId xmlns:a16="http://schemas.microsoft.com/office/drawing/2014/main" id="{757DC2E1-09D0-ACF1-20F0-379415BA5161}"/>
              </a:ext>
            </a:extLst>
          </p:cNvPr>
          <p:cNvSpPr>
            <a:spLocks noGrp="1"/>
          </p:cNvSpPr>
          <p:nvPr>
            <p:ph type="ftr" sz="quarter" idx="11"/>
          </p:nvPr>
        </p:nvSpPr>
        <p:spPr/>
        <p:txBody>
          <a:bodyPr/>
          <a:lstStyle/>
          <a:p>
            <a:endParaRPr lang="zh-HK" altLang="en-US"/>
          </a:p>
        </p:txBody>
      </p:sp>
      <p:sp>
        <p:nvSpPr>
          <p:cNvPr id="6" name="投影片編號版面配置區 5">
            <a:extLst>
              <a:ext uri="{FF2B5EF4-FFF2-40B4-BE49-F238E27FC236}">
                <a16:creationId xmlns:a16="http://schemas.microsoft.com/office/drawing/2014/main" id="{43F65F0C-A46C-F55F-55F5-3B9936C884D1}"/>
              </a:ext>
            </a:extLst>
          </p:cNvPr>
          <p:cNvSpPr>
            <a:spLocks noGrp="1"/>
          </p:cNvSpPr>
          <p:nvPr>
            <p:ph type="sldNum" sz="quarter" idx="12"/>
          </p:nvPr>
        </p:nvSpPr>
        <p:spPr/>
        <p:txBody>
          <a:body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3873919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DF922F-E25E-BD51-53A1-40F6DE18BD8D}"/>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zh-HK" altLang="en-US"/>
          </a:p>
        </p:txBody>
      </p:sp>
      <p:sp>
        <p:nvSpPr>
          <p:cNvPr id="3" name="文字版面配置區 2">
            <a:extLst>
              <a:ext uri="{FF2B5EF4-FFF2-40B4-BE49-F238E27FC236}">
                <a16:creationId xmlns:a16="http://schemas.microsoft.com/office/drawing/2014/main" id="{B2233BBE-A1BF-D33C-CC05-C058DCBED5C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957F50A3-3977-2D86-600F-4FDB1CE5462C}"/>
              </a:ext>
            </a:extLst>
          </p:cNvPr>
          <p:cNvSpPr>
            <a:spLocks noGrp="1"/>
          </p:cNvSpPr>
          <p:nvPr>
            <p:ph type="dt" sz="half" idx="10"/>
          </p:nvPr>
        </p:nvSpPr>
        <p:spPr/>
        <p:txBody>
          <a:bodyPr/>
          <a:lstStyle/>
          <a:p>
            <a:fld id="{7A268633-8C68-4C4F-9ED3-6FF77AED165B}" type="datetimeFigureOut">
              <a:rPr lang="zh-HK" altLang="en-US" smtClean="0"/>
              <a:t>15/07/24</a:t>
            </a:fld>
            <a:endParaRPr lang="zh-HK" altLang="en-US"/>
          </a:p>
        </p:txBody>
      </p:sp>
      <p:sp>
        <p:nvSpPr>
          <p:cNvPr id="5" name="頁尾版面配置區 4">
            <a:extLst>
              <a:ext uri="{FF2B5EF4-FFF2-40B4-BE49-F238E27FC236}">
                <a16:creationId xmlns:a16="http://schemas.microsoft.com/office/drawing/2014/main" id="{4AC4E6DF-FA2F-9EF4-9F78-51C0446C27DD}"/>
              </a:ext>
            </a:extLst>
          </p:cNvPr>
          <p:cNvSpPr>
            <a:spLocks noGrp="1"/>
          </p:cNvSpPr>
          <p:nvPr>
            <p:ph type="ftr" sz="quarter" idx="11"/>
          </p:nvPr>
        </p:nvSpPr>
        <p:spPr/>
        <p:txBody>
          <a:bodyPr/>
          <a:lstStyle/>
          <a:p>
            <a:endParaRPr lang="zh-HK" altLang="en-US"/>
          </a:p>
        </p:txBody>
      </p:sp>
      <p:sp>
        <p:nvSpPr>
          <p:cNvPr id="6" name="投影片編號版面配置區 5">
            <a:extLst>
              <a:ext uri="{FF2B5EF4-FFF2-40B4-BE49-F238E27FC236}">
                <a16:creationId xmlns:a16="http://schemas.microsoft.com/office/drawing/2014/main" id="{3302BCBF-606F-F58C-14C3-8376D1B87080}"/>
              </a:ext>
            </a:extLst>
          </p:cNvPr>
          <p:cNvSpPr>
            <a:spLocks noGrp="1"/>
          </p:cNvSpPr>
          <p:nvPr>
            <p:ph type="sldNum" sz="quarter" idx="12"/>
          </p:nvPr>
        </p:nvSpPr>
        <p:spPr/>
        <p:txBody>
          <a:body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862027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F3141C-22AC-FE04-9EBF-015C8C217CCA}"/>
              </a:ext>
            </a:extLst>
          </p:cNvPr>
          <p:cNvSpPr>
            <a:spLocks noGrp="1"/>
          </p:cNvSpPr>
          <p:nvPr>
            <p:ph type="title"/>
          </p:nvPr>
        </p:nvSpPr>
        <p:spPr/>
        <p:txBody>
          <a:bodyPr/>
          <a:lstStyle/>
          <a:p>
            <a:r>
              <a:rPr lang="zh-TW" altLang="en-US"/>
              <a:t>按一下以編輯母片標題樣式</a:t>
            </a:r>
            <a:endParaRPr lang="zh-HK" altLang="en-US"/>
          </a:p>
        </p:txBody>
      </p:sp>
      <p:sp>
        <p:nvSpPr>
          <p:cNvPr id="3" name="內容版面配置區 2">
            <a:extLst>
              <a:ext uri="{FF2B5EF4-FFF2-40B4-BE49-F238E27FC236}">
                <a16:creationId xmlns:a16="http://schemas.microsoft.com/office/drawing/2014/main" id="{B904A732-83FD-E9C1-F9FB-02CCC31D448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內容版面配置區 3">
            <a:extLst>
              <a:ext uri="{FF2B5EF4-FFF2-40B4-BE49-F238E27FC236}">
                <a16:creationId xmlns:a16="http://schemas.microsoft.com/office/drawing/2014/main" id="{F20AC535-0B05-0E4D-177B-531F05BD42F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日期版面配置區 4">
            <a:extLst>
              <a:ext uri="{FF2B5EF4-FFF2-40B4-BE49-F238E27FC236}">
                <a16:creationId xmlns:a16="http://schemas.microsoft.com/office/drawing/2014/main" id="{08DE9C6D-FD5A-CCB2-EE25-54DAF7060087}"/>
              </a:ext>
            </a:extLst>
          </p:cNvPr>
          <p:cNvSpPr>
            <a:spLocks noGrp="1"/>
          </p:cNvSpPr>
          <p:nvPr>
            <p:ph type="dt" sz="half" idx="10"/>
          </p:nvPr>
        </p:nvSpPr>
        <p:spPr/>
        <p:txBody>
          <a:bodyPr/>
          <a:lstStyle/>
          <a:p>
            <a:fld id="{7A268633-8C68-4C4F-9ED3-6FF77AED165B}" type="datetimeFigureOut">
              <a:rPr lang="zh-HK" altLang="en-US" smtClean="0"/>
              <a:t>15/07/24</a:t>
            </a:fld>
            <a:endParaRPr lang="zh-HK" altLang="en-US"/>
          </a:p>
        </p:txBody>
      </p:sp>
      <p:sp>
        <p:nvSpPr>
          <p:cNvPr id="6" name="頁尾版面配置區 5">
            <a:extLst>
              <a:ext uri="{FF2B5EF4-FFF2-40B4-BE49-F238E27FC236}">
                <a16:creationId xmlns:a16="http://schemas.microsoft.com/office/drawing/2014/main" id="{83E0C0C3-93BF-6B91-0962-27086589BEE2}"/>
              </a:ext>
            </a:extLst>
          </p:cNvPr>
          <p:cNvSpPr>
            <a:spLocks noGrp="1"/>
          </p:cNvSpPr>
          <p:nvPr>
            <p:ph type="ftr" sz="quarter" idx="11"/>
          </p:nvPr>
        </p:nvSpPr>
        <p:spPr/>
        <p:txBody>
          <a:bodyPr/>
          <a:lstStyle/>
          <a:p>
            <a:endParaRPr lang="zh-HK" altLang="en-US"/>
          </a:p>
        </p:txBody>
      </p:sp>
      <p:sp>
        <p:nvSpPr>
          <p:cNvPr id="7" name="投影片編號版面配置區 6">
            <a:extLst>
              <a:ext uri="{FF2B5EF4-FFF2-40B4-BE49-F238E27FC236}">
                <a16:creationId xmlns:a16="http://schemas.microsoft.com/office/drawing/2014/main" id="{FA63BBCC-C1E7-6DF6-D6D9-3528928CFB9C}"/>
              </a:ext>
            </a:extLst>
          </p:cNvPr>
          <p:cNvSpPr>
            <a:spLocks noGrp="1"/>
          </p:cNvSpPr>
          <p:nvPr>
            <p:ph type="sldNum" sz="quarter" idx="12"/>
          </p:nvPr>
        </p:nvSpPr>
        <p:spPr/>
        <p:txBody>
          <a:body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2623733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52D8E0-4719-FA26-883D-8118DAE1DF94}"/>
              </a:ext>
            </a:extLst>
          </p:cNvPr>
          <p:cNvSpPr>
            <a:spLocks noGrp="1"/>
          </p:cNvSpPr>
          <p:nvPr>
            <p:ph type="title"/>
          </p:nvPr>
        </p:nvSpPr>
        <p:spPr>
          <a:xfrm>
            <a:off x="839788" y="365125"/>
            <a:ext cx="10515600" cy="1325563"/>
          </a:xfrm>
        </p:spPr>
        <p:txBody>
          <a:bodyPr/>
          <a:lstStyle/>
          <a:p>
            <a:r>
              <a:rPr lang="zh-TW" altLang="en-US"/>
              <a:t>按一下以編輯母片標題樣式</a:t>
            </a:r>
            <a:endParaRPr lang="zh-HK" altLang="en-US"/>
          </a:p>
        </p:txBody>
      </p:sp>
      <p:sp>
        <p:nvSpPr>
          <p:cNvPr id="3" name="文字版面配置區 2">
            <a:extLst>
              <a:ext uri="{FF2B5EF4-FFF2-40B4-BE49-F238E27FC236}">
                <a16:creationId xmlns:a16="http://schemas.microsoft.com/office/drawing/2014/main" id="{D30858B5-F305-5F60-B446-CECF56EA62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DB5AFBE-7287-DB4A-5478-A4324DDA312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文字版面配置區 4">
            <a:extLst>
              <a:ext uri="{FF2B5EF4-FFF2-40B4-BE49-F238E27FC236}">
                <a16:creationId xmlns:a16="http://schemas.microsoft.com/office/drawing/2014/main" id="{3B45CC67-B3FD-BC12-CAA1-AB19EC61CE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988ED9C6-CC37-9E29-A744-1B0AF353B757}"/>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7" name="日期版面配置區 6">
            <a:extLst>
              <a:ext uri="{FF2B5EF4-FFF2-40B4-BE49-F238E27FC236}">
                <a16:creationId xmlns:a16="http://schemas.microsoft.com/office/drawing/2014/main" id="{D14FB815-BD36-0C4B-B981-0E40D946DDB8}"/>
              </a:ext>
            </a:extLst>
          </p:cNvPr>
          <p:cNvSpPr>
            <a:spLocks noGrp="1"/>
          </p:cNvSpPr>
          <p:nvPr>
            <p:ph type="dt" sz="half" idx="10"/>
          </p:nvPr>
        </p:nvSpPr>
        <p:spPr/>
        <p:txBody>
          <a:bodyPr/>
          <a:lstStyle/>
          <a:p>
            <a:fld id="{7A268633-8C68-4C4F-9ED3-6FF77AED165B}" type="datetimeFigureOut">
              <a:rPr lang="zh-HK" altLang="en-US" smtClean="0"/>
              <a:t>15/07/24</a:t>
            </a:fld>
            <a:endParaRPr lang="zh-HK" altLang="en-US"/>
          </a:p>
        </p:txBody>
      </p:sp>
      <p:sp>
        <p:nvSpPr>
          <p:cNvPr id="8" name="頁尾版面配置區 7">
            <a:extLst>
              <a:ext uri="{FF2B5EF4-FFF2-40B4-BE49-F238E27FC236}">
                <a16:creationId xmlns:a16="http://schemas.microsoft.com/office/drawing/2014/main" id="{E3AB1A77-3B0C-AE2F-5E2A-C5D8E8577E41}"/>
              </a:ext>
            </a:extLst>
          </p:cNvPr>
          <p:cNvSpPr>
            <a:spLocks noGrp="1"/>
          </p:cNvSpPr>
          <p:nvPr>
            <p:ph type="ftr" sz="quarter" idx="11"/>
          </p:nvPr>
        </p:nvSpPr>
        <p:spPr/>
        <p:txBody>
          <a:bodyPr/>
          <a:lstStyle/>
          <a:p>
            <a:endParaRPr lang="zh-HK" altLang="en-US"/>
          </a:p>
        </p:txBody>
      </p:sp>
      <p:sp>
        <p:nvSpPr>
          <p:cNvPr id="9" name="投影片編號版面配置區 8">
            <a:extLst>
              <a:ext uri="{FF2B5EF4-FFF2-40B4-BE49-F238E27FC236}">
                <a16:creationId xmlns:a16="http://schemas.microsoft.com/office/drawing/2014/main" id="{C9EDD5DB-62FB-60B4-5781-A4827414CE20}"/>
              </a:ext>
            </a:extLst>
          </p:cNvPr>
          <p:cNvSpPr>
            <a:spLocks noGrp="1"/>
          </p:cNvSpPr>
          <p:nvPr>
            <p:ph type="sldNum" sz="quarter" idx="12"/>
          </p:nvPr>
        </p:nvSpPr>
        <p:spPr/>
        <p:txBody>
          <a:body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2389741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87F6C8-289D-CCC9-10D4-4901BE1BB3F1}"/>
              </a:ext>
            </a:extLst>
          </p:cNvPr>
          <p:cNvSpPr>
            <a:spLocks noGrp="1"/>
          </p:cNvSpPr>
          <p:nvPr>
            <p:ph type="title"/>
          </p:nvPr>
        </p:nvSpPr>
        <p:spPr/>
        <p:txBody>
          <a:bodyPr/>
          <a:lstStyle/>
          <a:p>
            <a:r>
              <a:rPr lang="zh-TW" altLang="en-US"/>
              <a:t>按一下以編輯母片標題樣式</a:t>
            </a:r>
            <a:endParaRPr lang="zh-HK" altLang="en-US"/>
          </a:p>
        </p:txBody>
      </p:sp>
      <p:sp>
        <p:nvSpPr>
          <p:cNvPr id="3" name="日期版面配置區 2">
            <a:extLst>
              <a:ext uri="{FF2B5EF4-FFF2-40B4-BE49-F238E27FC236}">
                <a16:creationId xmlns:a16="http://schemas.microsoft.com/office/drawing/2014/main" id="{1AE1FD13-1EB0-8F05-22D3-78FF8C18176D}"/>
              </a:ext>
            </a:extLst>
          </p:cNvPr>
          <p:cNvSpPr>
            <a:spLocks noGrp="1"/>
          </p:cNvSpPr>
          <p:nvPr>
            <p:ph type="dt" sz="half" idx="10"/>
          </p:nvPr>
        </p:nvSpPr>
        <p:spPr/>
        <p:txBody>
          <a:bodyPr/>
          <a:lstStyle/>
          <a:p>
            <a:fld id="{7A268633-8C68-4C4F-9ED3-6FF77AED165B}" type="datetimeFigureOut">
              <a:rPr lang="zh-HK" altLang="en-US" smtClean="0"/>
              <a:t>15/07/24</a:t>
            </a:fld>
            <a:endParaRPr lang="zh-HK" altLang="en-US"/>
          </a:p>
        </p:txBody>
      </p:sp>
      <p:sp>
        <p:nvSpPr>
          <p:cNvPr id="4" name="頁尾版面配置區 3">
            <a:extLst>
              <a:ext uri="{FF2B5EF4-FFF2-40B4-BE49-F238E27FC236}">
                <a16:creationId xmlns:a16="http://schemas.microsoft.com/office/drawing/2014/main" id="{4127E191-602F-576D-63DC-242332488E89}"/>
              </a:ext>
            </a:extLst>
          </p:cNvPr>
          <p:cNvSpPr>
            <a:spLocks noGrp="1"/>
          </p:cNvSpPr>
          <p:nvPr>
            <p:ph type="ftr" sz="quarter" idx="11"/>
          </p:nvPr>
        </p:nvSpPr>
        <p:spPr/>
        <p:txBody>
          <a:bodyPr/>
          <a:lstStyle/>
          <a:p>
            <a:endParaRPr lang="zh-HK" altLang="en-US"/>
          </a:p>
        </p:txBody>
      </p:sp>
      <p:sp>
        <p:nvSpPr>
          <p:cNvPr id="5" name="投影片編號版面配置區 4">
            <a:extLst>
              <a:ext uri="{FF2B5EF4-FFF2-40B4-BE49-F238E27FC236}">
                <a16:creationId xmlns:a16="http://schemas.microsoft.com/office/drawing/2014/main" id="{2C7B65C0-C992-369E-F523-F72175589502}"/>
              </a:ext>
            </a:extLst>
          </p:cNvPr>
          <p:cNvSpPr>
            <a:spLocks noGrp="1"/>
          </p:cNvSpPr>
          <p:nvPr>
            <p:ph type="sldNum" sz="quarter" idx="12"/>
          </p:nvPr>
        </p:nvSpPr>
        <p:spPr/>
        <p:txBody>
          <a:body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3381646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E9AD7A-F87B-855F-24DA-8E93A396F7A8}"/>
              </a:ext>
            </a:extLst>
          </p:cNvPr>
          <p:cNvSpPr>
            <a:spLocks noGrp="1"/>
          </p:cNvSpPr>
          <p:nvPr>
            <p:ph type="dt" sz="half" idx="10"/>
          </p:nvPr>
        </p:nvSpPr>
        <p:spPr/>
        <p:txBody>
          <a:bodyPr/>
          <a:lstStyle/>
          <a:p>
            <a:fld id="{7A268633-8C68-4C4F-9ED3-6FF77AED165B}" type="datetimeFigureOut">
              <a:rPr lang="zh-HK" altLang="en-US" smtClean="0"/>
              <a:t>15/07/24</a:t>
            </a:fld>
            <a:endParaRPr lang="zh-HK" altLang="en-US"/>
          </a:p>
        </p:txBody>
      </p:sp>
      <p:sp>
        <p:nvSpPr>
          <p:cNvPr id="3" name="頁尾版面配置區 2">
            <a:extLst>
              <a:ext uri="{FF2B5EF4-FFF2-40B4-BE49-F238E27FC236}">
                <a16:creationId xmlns:a16="http://schemas.microsoft.com/office/drawing/2014/main" id="{A9B9A6A2-C6CA-6C27-C893-3CD12114C02C}"/>
              </a:ext>
            </a:extLst>
          </p:cNvPr>
          <p:cNvSpPr>
            <a:spLocks noGrp="1"/>
          </p:cNvSpPr>
          <p:nvPr>
            <p:ph type="ftr" sz="quarter" idx="11"/>
          </p:nvPr>
        </p:nvSpPr>
        <p:spPr/>
        <p:txBody>
          <a:bodyPr/>
          <a:lstStyle/>
          <a:p>
            <a:endParaRPr lang="zh-HK" altLang="en-US"/>
          </a:p>
        </p:txBody>
      </p:sp>
      <p:sp>
        <p:nvSpPr>
          <p:cNvPr id="4" name="投影片編號版面配置區 3">
            <a:extLst>
              <a:ext uri="{FF2B5EF4-FFF2-40B4-BE49-F238E27FC236}">
                <a16:creationId xmlns:a16="http://schemas.microsoft.com/office/drawing/2014/main" id="{684503FC-C6A1-6FE0-0AA7-5EC68CE7FBBE}"/>
              </a:ext>
            </a:extLst>
          </p:cNvPr>
          <p:cNvSpPr>
            <a:spLocks noGrp="1"/>
          </p:cNvSpPr>
          <p:nvPr>
            <p:ph type="sldNum" sz="quarter" idx="12"/>
          </p:nvPr>
        </p:nvSpPr>
        <p:spPr/>
        <p:txBody>
          <a:body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2679026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59E32E-D63A-750B-3604-2B54B13743D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內容版面配置區 2">
            <a:extLst>
              <a:ext uri="{FF2B5EF4-FFF2-40B4-BE49-F238E27FC236}">
                <a16:creationId xmlns:a16="http://schemas.microsoft.com/office/drawing/2014/main" id="{1B2C8464-16BC-DD06-2E1F-64EF1FE452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文字版面配置區 3">
            <a:extLst>
              <a:ext uri="{FF2B5EF4-FFF2-40B4-BE49-F238E27FC236}">
                <a16:creationId xmlns:a16="http://schemas.microsoft.com/office/drawing/2014/main" id="{A7021C5F-5361-5D08-87F0-E810B8467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DE91E29-9FB9-2072-666E-AD05E4F58EEE}"/>
              </a:ext>
            </a:extLst>
          </p:cNvPr>
          <p:cNvSpPr>
            <a:spLocks noGrp="1"/>
          </p:cNvSpPr>
          <p:nvPr>
            <p:ph type="dt" sz="half" idx="10"/>
          </p:nvPr>
        </p:nvSpPr>
        <p:spPr/>
        <p:txBody>
          <a:bodyPr/>
          <a:lstStyle/>
          <a:p>
            <a:fld id="{7A268633-8C68-4C4F-9ED3-6FF77AED165B}" type="datetimeFigureOut">
              <a:rPr lang="zh-HK" altLang="en-US" smtClean="0"/>
              <a:t>15/07/24</a:t>
            </a:fld>
            <a:endParaRPr lang="zh-HK" altLang="en-US"/>
          </a:p>
        </p:txBody>
      </p:sp>
      <p:sp>
        <p:nvSpPr>
          <p:cNvPr id="6" name="頁尾版面配置區 5">
            <a:extLst>
              <a:ext uri="{FF2B5EF4-FFF2-40B4-BE49-F238E27FC236}">
                <a16:creationId xmlns:a16="http://schemas.microsoft.com/office/drawing/2014/main" id="{0A5C8ED7-6EFE-9E21-126A-C2A742055149}"/>
              </a:ext>
            </a:extLst>
          </p:cNvPr>
          <p:cNvSpPr>
            <a:spLocks noGrp="1"/>
          </p:cNvSpPr>
          <p:nvPr>
            <p:ph type="ftr" sz="quarter" idx="11"/>
          </p:nvPr>
        </p:nvSpPr>
        <p:spPr/>
        <p:txBody>
          <a:bodyPr/>
          <a:lstStyle/>
          <a:p>
            <a:endParaRPr lang="zh-HK" altLang="en-US"/>
          </a:p>
        </p:txBody>
      </p:sp>
      <p:sp>
        <p:nvSpPr>
          <p:cNvPr id="7" name="投影片編號版面配置區 6">
            <a:extLst>
              <a:ext uri="{FF2B5EF4-FFF2-40B4-BE49-F238E27FC236}">
                <a16:creationId xmlns:a16="http://schemas.microsoft.com/office/drawing/2014/main" id="{32CC5B2B-7334-9FE2-90B9-200443531FE5}"/>
              </a:ext>
            </a:extLst>
          </p:cNvPr>
          <p:cNvSpPr>
            <a:spLocks noGrp="1"/>
          </p:cNvSpPr>
          <p:nvPr>
            <p:ph type="sldNum" sz="quarter" idx="12"/>
          </p:nvPr>
        </p:nvSpPr>
        <p:spPr/>
        <p:txBody>
          <a:body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405384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F80777-D314-68B9-5150-396CE521579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圖片版面配置區 2">
            <a:extLst>
              <a:ext uri="{FF2B5EF4-FFF2-40B4-BE49-F238E27FC236}">
                <a16:creationId xmlns:a16="http://schemas.microsoft.com/office/drawing/2014/main" id="{188D4B20-8E7D-1B55-5712-F149D726C8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HK" altLang="en-US"/>
          </a:p>
        </p:txBody>
      </p:sp>
      <p:sp>
        <p:nvSpPr>
          <p:cNvPr id="4" name="文字版面配置區 3">
            <a:extLst>
              <a:ext uri="{FF2B5EF4-FFF2-40B4-BE49-F238E27FC236}">
                <a16:creationId xmlns:a16="http://schemas.microsoft.com/office/drawing/2014/main" id="{EBE8E3A7-6CF5-6B9C-7947-46721B196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C85183D-1762-F851-8D45-CF19FF1E1EC7}"/>
              </a:ext>
            </a:extLst>
          </p:cNvPr>
          <p:cNvSpPr>
            <a:spLocks noGrp="1"/>
          </p:cNvSpPr>
          <p:nvPr>
            <p:ph type="dt" sz="half" idx="10"/>
          </p:nvPr>
        </p:nvSpPr>
        <p:spPr/>
        <p:txBody>
          <a:bodyPr/>
          <a:lstStyle/>
          <a:p>
            <a:fld id="{7A268633-8C68-4C4F-9ED3-6FF77AED165B}" type="datetimeFigureOut">
              <a:rPr lang="zh-HK" altLang="en-US" smtClean="0"/>
              <a:t>15/07/24</a:t>
            </a:fld>
            <a:endParaRPr lang="zh-HK" altLang="en-US"/>
          </a:p>
        </p:txBody>
      </p:sp>
      <p:sp>
        <p:nvSpPr>
          <p:cNvPr id="6" name="頁尾版面配置區 5">
            <a:extLst>
              <a:ext uri="{FF2B5EF4-FFF2-40B4-BE49-F238E27FC236}">
                <a16:creationId xmlns:a16="http://schemas.microsoft.com/office/drawing/2014/main" id="{F5D2DFB4-61AD-69D1-02CE-211CD42F5E3E}"/>
              </a:ext>
            </a:extLst>
          </p:cNvPr>
          <p:cNvSpPr>
            <a:spLocks noGrp="1"/>
          </p:cNvSpPr>
          <p:nvPr>
            <p:ph type="ftr" sz="quarter" idx="11"/>
          </p:nvPr>
        </p:nvSpPr>
        <p:spPr/>
        <p:txBody>
          <a:bodyPr/>
          <a:lstStyle/>
          <a:p>
            <a:endParaRPr lang="zh-HK" altLang="en-US"/>
          </a:p>
        </p:txBody>
      </p:sp>
      <p:sp>
        <p:nvSpPr>
          <p:cNvPr id="7" name="投影片編號版面配置區 6">
            <a:extLst>
              <a:ext uri="{FF2B5EF4-FFF2-40B4-BE49-F238E27FC236}">
                <a16:creationId xmlns:a16="http://schemas.microsoft.com/office/drawing/2014/main" id="{E2C78E8C-8DF3-79A5-7E3E-C48E73DF06FE}"/>
              </a:ext>
            </a:extLst>
          </p:cNvPr>
          <p:cNvSpPr>
            <a:spLocks noGrp="1"/>
          </p:cNvSpPr>
          <p:nvPr>
            <p:ph type="sldNum" sz="quarter" idx="12"/>
          </p:nvPr>
        </p:nvSpPr>
        <p:spPr/>
        <p:txBody>
          <a:body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91905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B9271C3-AC5C-F1E9-19B3-A5726AC8F3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zh-HK" altLang="en-US"/>
          </a:p>
        </p:txBody>
      </p:sp>
      <p:sp>
        <p:nvSpPr>
          <p:cNvPr id="3" name="文字版面配置區 2">
            <a:extLst>
              <a:ext uri="{FF2B5EF4-FFF2-40B4-BE49-F238E27FC236}">
                <a16:creationId xmlns:a16="http://schemas.microsoft.com/office/drawing/2014/main" id="{F94ECE61-C7D0-CD3A-8D8B-0143275174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a:extLst>
              <a:ext uri="{FF2B5EF4-FFF2-40B4-BE49-F238E27FC236}">
                <a16:creationId xmlns:a16="http://schemas.microsoft.com/office/drawing/2014/main" id="{673D2364-3483-1210-949C-AC1FB37ACA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268633-8C68-4C4F-9ED3-6FF77AED165B}" type="datetimeFigureOut">
              <a:rPr lang="zh-HK" altLang="en-US" smtClean="0"/>
              <a:t>15/07/24</a:t>
            </a:fld>
            <a:endParaRPr lang="zh-HK" altLang="en-US"/>
          </a:p>
        </p:txBody>
      </p:sp>
      <p:sp>
        <p:nvSpPr>
          <p:cNvPr id="5" name="頁尾版面配置區 4">
            <a:extLst>
              <a:ext uri="{FF2B5EF4-FFF2-40B4-BE49-F238E27FC236}">
                <a16:creationId xmlns:a16="http://schemas.microsoft.com/office/drawing/2014/main" id="{64E7AA22-F631-FA54-DA6D-66D960645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HK" altLang="en-US"/>
          </a:p>
        </p:txBody>
      </p:sp>
      <p:sp>
        <p:nvSpPr>
          <p:cNvPr id="6" name="投影片編號版面配置區 5">
            <a:extLst>
              <a:ext uri="{FF2B5EF4-FFF2-40B4-BE49-F238E27FC236}">
                <a16:creationId xmlns:a16="http://schemas.microsoft.com/office/drawing/2014/main" id="{C85F2491-8E09-6FBB-34B7-7B864CAA5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259A28-DD49-4FA9-BA61-E5CB04BBBEC0}" type="slidenum">
              <a:rPr lang="zh-HK" altLang="en-US" smtClean="0"/>
              <a:t>‹#›</a:t>
            </a:fld>
            <a:endParaRPr lang="zh-HK" altLang="en-US"/>
          </a:p>
        </p:txBody>
      </p:sp>
    </p:spTree>
    <p:extLst>
      <p:ext uri="{BB962C8B-B14F-4D97-AF65-F5344CB8AC3E}">
        <p14:creationId xmlns:p14="http://schemas.microsoft.com/office/powerpoint/2010/main" val="3610949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s://zh.wikipedia.org/wiki/%E4%BE%9B%E6%87%89%E9%8F%88" TargetMode="External"/><Relationship Id="rId3" Type="http://schemas.openxmlformats.org/officeDocument/2006/relationships/image" Target="../media/image4.jpeg"/><Relationship Id="rId7" Type="http://schemas.openxmlformats.org/officeDocument/2006/relationships/hyperlink" Target="https://zh.wikipedia.org/wiki/%E8%B3%87%E8%A8%8A"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zh.wikipedia.org/wiki/%E8%B3%87%E6%96%99" TargetMode="External"/><Relationship Id="rId5" Type="http://schemas.openxmlformats.org/officeDocument/2006/relationships/hyperlink" Target="https://zh.wikipedia.org/wiki/%E6%95%B8%E5%AD%97%E5%8C%96%E9%9D%A9%E5%91%BD" TargetMode="External"/><Relationship Id="rId10" Type="http://schemas.openxmlformats.org/officeDocument/2006/relationships/image" Target="../media/image5.png"/><Relationship Id="rId4" Type="http://schemas.openxmlformats.org/officeDocument/2006/relationships/hyperlink" Target="https://zh.wikipedia.org/wiki/%E9%80%9A%E7%94%A8%E5%94%AF%E4%B8%80%E8%BE%A8%E8%AD%98%E7%A2%BC" TargetMode="External"/><Relationship Id="rId9" Type="http://schemas.openxmlformats.org/officeDocument/2006/relationships/hyperlink" Target="https://zh.wikipedia.org/wiki/%E7%B5%B1%E4%B8%80%E8%B3%87%E6%BA%90%E5%AE%9A%E4%BD%8D%E7%AC%A6"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zh.wikipedia.org/wiki/%E5%90%8D%E7%A8%B1" TargetMode="External"/><Relationship Id="rId13" Type="http://schemas.openxmlformats.org/officeDocument/2006/relationships/hyperlink" Target="https://zh.wikipedia.org/wiki/%E5%A5%88%E7%B1%B3" TargetMode="External"/><Relationship Id="rId18" Type="http://schemas.openxmlformats.org/officeDocument/2006/relationships/image" Target="../media/image6.png"/><Relationship Id="rId3" Type="http://schemas.openxmlformats.org/officeDocument/2006/relationships/image" Target="../media/image4.jpeg"/><Relationship Id="rId7" Type="http://schemas.openxmlformats.org/officeDocument/2006/relationships/hyperlink" Target="https://zh.wikipedia.org/wiki/%E6%99%AE%E5%8F%8A%E8%A8%88%E7%AE%97" TargetMode="External"/><Relationship Id="rId12" Type="http://schemas.openxmlformats.org/officeDocument/2006/relationships/hyperlink" Target="https://zh.wikipedia.org/wiki/%E9%87%91%E5%B1%AC%E6%B0%A7%E5%8C%96%E7%89%A9%E5%8D%8A%E5%B0%8E%E9%AB%94%E5%A0%B4%E6%95%88%E9%9B%BB%E6%99%B6%E9%AB%94" TargetMode="External"/><Relationship Id="rId17" Type="http://schemas.openxmlformats.org/officeDocument/2006/relationships/hyperlink" Target="https://zh.wikipedia.org/wiki/%E5%A4%9A%E6%A0%B8%E5%BF%83%E8%99%95%E7%90%86%E5%99%A8" TargetMode="External"/><Relationship Id="rId2" Type="http://schemas.openxmlformats.org/officeDocument/2006/relationships/notesSlide" Target="../notesSlides/notesSlide4.xml"/><Relationship Id="rId16" Type="http://schemas.openxmlformats.org/officeDocument/2006/relationships/hyperlink" Target="https://zh.wikipedia.org/wiki/SOI" TargetMode="External"/><Relationship Id="rId1" Type="http://schemas.openxmlformats.org/officeDocument/2006/relationships/slideLayout" Target="../slideLayouts/slideLayout12.xml"/><Relationship Id="rId6" Type="http://schemas.openxmlformats.org/officeDocument/2006/relationships/hyperlink" Target="https://zh.wikipedia.org/wiki/%E9%A6%AC%E5%85%8B%C2%B7%E7%B6%AD%E7%91%9F" TargetMode="External"/><Relationship Id="rId11" Type="http://schemas.openxmlformats.org/officeDocument/2006/relationships/hyperlink" Target="https://zh.wikipedia.org/wiki/%E5%B0%84%E9%A0%BB%E8%AD%98%E5%88%A5" TargetMode="External"/><Relationship Id="rId5" Type="http://schemas.openxmlformats.org/officeDocument/2006/relationships/hyperlink" Target="https://zh.wikipedia.org/wiki/%E7%B6%B2%E9%9A%9B%E7%B6%B2%E8%B7%AF" TargetMode="External"/><Relationship Id="rId15" Type="http://schemas.openxmlformats.org/officeDocument/2006/relationships/hyperlink" Target="https://zh.wikipedia.org/wiki/%E6%84%9F%E6%B8%AC%E5%99%A8" TargetMode="External"/><Relationship Id="rId10" Type="http://schemas.openxmlformats.org/officeDocument/2006/relationships/hyperlink" Target="https://zh.wikipedia.org/w/index.php?title=%E5%87%B1%E6%96%87%C2%B7%E9%98%BF%E4%BB%80%E9%A0%93&amp;action=edit&amp;redlink=1" TargetMode="External"/><Relationship Id="rId4" Type="http://schemas.openxmlformats.org/officeDocument/2006/relationships/hyperlink" Target="https://zh.wikipedia.org/wiki/%E5%8D%A1%E5%86%85%E5%9F%BA%C2%B7%E6%A2%85%E9%9A%86%E5%A4%A7%E5%AD%A6" TargetMode="External"/><Relationship Id="rId9" Type="http://schemas.openxmlformats.org/officeDocument/2006/relationships/hyperlink" Target="https://zh.wikipedia.org/wiki/%E5%AF%B6%E9%B9%BC" TargetMode="External"/><Relationship Id="rId14" Type="http://schemas.openxmlformats.org/officeDocument/2006/relationships/hyperlink" Target="https://zh.wikipedia.org/wiki/%E4%BD%8E%E5%8A%9F%E8%80%97%E8%AE%BE%E8%AE%A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2D1D03F-29D6-7533-3C8A-90EAC29D5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0417" cy="6890022"/>
          </a:xfrm>
          <a:prstGeom prst="rect">
            <a:avLst/>
          </a:prstGeom>
        </p:spPr>
      </p:pic>
      <p:sp>
        <p:nvSpPr>
          <p:cNvPr id="2" name="標題 1">
            <a:extLst>
              <a:ext uri="{FF2B5EF4-FFF2-40B4-BE49-F238E27FC236}">
                <a16:creationId xmlns:a16="http://schemas.microsoft.com/office/drawing/2014/main" id="{8B8E2729-68A6-D56E-A236-1CA1C4A55145}"/>
              </a:ext>
            </a:extLst>
          </p:cNvPr>
          <p:cNvSpPr>
            <a:spLocks noGrp="1"/>
          </p:cNvSpPr>
          <p:nvPr>
            <p:ph type="ctrTitle"/>
          </p:nvPr>
        </p:nvSpPr>
        <p:spPr>
          <a:xfrm>
            <a:off x="-18417" y="1175289"/>
            <a:ext cx="8371588" cy="956334"/>
          </a:xfrm>
        </p:spPr>
        <p:txBody>
          <a:bodyPr>
            <a:normAutofit/>
          </a:bodyPr>
          <a:lstStyle/>
          <a:p>
            <a:r>
              <a:rPr lang="zh-TW" altLang="en-US" sz="2800" dirty="0"/>
              <a:t>香港紅</a:t>
            </a:r>
            <a:r>
              <a:rPr lang="zh-TW" altLang="en-US" sz="2800" dirty="0">
                <a:solidFill>
                  <a:srgbClr val="FF0000"/>
                </a:solidFill>
              </a:rPr>
              <a:t>卍</a:t>
            </a:r>
            <a:r>
              <a:rPr lang="zh-TW" altLang="en-US" sz="2800" dirty="0"/>
              <a:t>字會大埔</a:t>
            </a:r>
            <a:r>
              <a:rPr lang="zh-TW" altLang="en-US" sz="2800" dirty="0">
                <a:solidFill>
                  <a:srgbClr val="FF0000"/>
                </a:solidFill>
              </a:rPr>
              <a:t>卍</a:t>
            </a:r>
            <a:r>
              <a:rPr lang="zh-TW" altLang="en-US" sz="2800" dirty="0"/>
              <a:t>慈中學</a:t>
            </a:r>
            <a:endParaRPr lang="zh-HK" altLang="en-US" sz="4400" dirty="0"/>
          </a:p>
        </p:txBody>
      </p:sp>
      <p:sp>
        <p:nvSpPr>
          <p:cNvPr id="7" name="文字方塊 6">
            <a:extLst>
              <a:ext uri="{FF2B5EF4-FFF2-40B4-BE49-F238E27FC236}">
                <a16:creationId xmlns:a16="http://schemas.microsoft.com/office/drawing/2014/main" id="{F422EE02-074B-D460-B561-1D3AF4ACC4A9}"/>
              </a:ext>
            </a:extLst>
          </p:cNvPr>
          <p:cNvSpPr txBox="1"/>
          <p:nvPr/>
        </p:nvSpPr>
        <p:spPr>
          <a:xfrm>
            <a:off x="1118904" y="2650981"/>
            <a:ext cx="6096946" cy="2862322"/>
          </a:xfrm>
          <a:prstGeom prst="rect">
            <a:avLst/>
          </a:prstGeom>
          <a:noFill/>
        </p:spPr>
        <p:txBody>
          <a:bodyPr wrap="square">
            <a:spAutoFit/>
          </a:bodyPr>
          <a:lstStyle/>
          <a:p>
            <a:pPr algn="ctr"/>
            <a:r>
              <a:rPr lang="zh-TW" altLang="en-US" dirty="0"/>
              <a:t>高中應用學習課程</a:t>
            </a:r>
            <a:r>
              <a:rPr lang="en-US" altLang="zh-TW" dirty="0"/>
              <a:t>-</a:t>
            </a:r>
            <a:r>
              <a:rPr lang="zh-TW" altLang="en-US" dirty="0"/>
              <a:t>資訊科技精要</a:t>
            </a:r>
          </a:p>
          <a:p>
            <a:pPr algn="ctr"/>
            <a:r>
              <a:rPr lang="zh-TW" altLang="en-US" dirty="0"/>
              <a:t>（</a:t>
            </a:r>
            <a:r>
              <a:rPr lang="en-US" altLang="zh-TW" dirty="0"/>
              <a:t>2023-2025ECC</a:t>
            </a:r>
            <a:r>
              <a:rPr lang="zh-TW" altLang="en-US" dirty="0"/>
              <a:t>學年）</a:t>
            </a:r>
            <a:endParaRPr lang="en-US" altLang="zh-TW" dirty="0"/>
          </a:p>
          <a:p>
            <a:pPr algn="ctr"/>
            <a:r>
              <a:rPr lang="en-US" altLang="zh-CN" dirty="0"/>
              <a:t>    </a:t>
            </a:r>
            <a:r>
              <a:rPr lang="zh-CN" altLang="en-US" dirty="0"/>
              <a:t>單元六：數據通信和網絡
課業六：網絡安全認知</a:t>
            </a:r>
            <a:endParaRPr lang="en-US" altLang="zh-CN" dirty="0"/>
          </a:p>
          <a:p>
            <a:pPr algn="ctr"/>
            <a:r>
              <a:rPr lang="zh-CN" altLang="en-US" dirty="0"/>
              <a:t>（物聯網）</a:t>
            </a:r>
            <a:endParaRPr lang="zh-TW" altLang="en-US" dirty="0"/>
          </a:p>
          <a:p>
            <a:pPr algn="ctr"/>
            <a:r>
              <a:rPr lang="en-US" altLang="zh-TW" dirty="0"/>
              <a:t>         </a:t>
            </a:r>
            <a:r>
              <a:rPr lang="zh-TW" altLang="en-US" dirty="0"/>
              <a:t>第一組組員 ：</a:t>
            </a:r>
          </a:p>
          <a:p>
            <a:pPr algn="ctr"/>
            <a:r>
              <a:rPr lang="zh-TW" altLang="en-US" dirty="0"/>
              <a:t>                </a:t>
            </a:r>
            <a:r>
              <a:rPr lang="en-US" altLang="zh-TW" dirty="0"/>
              <a:t>5D</a:t>
            </a:r>
            <a:r>
              <a:rPr lang="zh-TW" altLang="en-US" dirty="0"/>
              <a:t>張文桔</a:t>
            </a:r>
            <a:r>
              <a:rPr lang="en-US" altLang="zh-TW" dirty="0"/>
              <a:t>(</a:t>
            </a:r>
            <a:r>
              <a:rPr lang="zh-TW" altLang="en-US" dirty="0"/>
              <a:t>組長）</a:t>
            </a:r>
            <a:endParaRPr lang="en-US" altLang="zh-TW" dirty="0"/>
          </a:p>
          <a:p>
            <a:pPr algn="ctr"/>
            <a:r>
              <a:rPr lang="en-US" altLang="zh-TW" dirty="0"/>
              <a:t>5D</a:t>
            </a:r>
            <a:r>
              <a:rPr lang="zh-TW" altLang="en-US" dirty="0"/>
              <a:t>黃港寧</a:t>
            </a:r>
          </a:p>
          <a:p>
            <a:pPr algn="ctr"/>
            <a:r>
              <a:rPr lang="en-US" altLang="zh-TW" dirty="0"/>
              <a:t>5D</a:t>
            </a:r>
            <a:r>
              <a:rPr lang="zh-TW" altLang="en-US" dirty="0"/>
              <a:t>王偉昌</a:t>
            </a:r>
          </a:p>
          <a:p>
            <a:pPr algn="ctr"/>
            <a:r>
              <a:rPr lang="en-US" altLang="zh-TW" dirty="0"/>
              <a:t>5A</a:t>
            </a:r>
            <a:r>
              <a:rPr lang="zh-TW" altLang="en-US" dirty="0"/>
              <a:t>侯柏亨</a:t>
            </a:r>
            <a:r>
              <a:rPr lang="en-US" altLang="zh-TW" dirty="0"/>
              <a:t>       </a:t>
            </a:r>
            <a:endParaRPr lang="zh-TW" altLang="en-US" dirty="0"/>
          </a:p>
        </p:txBody>
      </p:sp>
    </p:spTree>
    <p:extLst>
      <p:ext uri="{BB962C8B-B14F-4D97-AF65-F5344CB8AC3E}">
        <p14:creationId xmlns:p14="http://schemas.microsoft.com/office/powerpoint/2010/main" val="111204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2" name="图片 1">
            <a:extLst>
              <a:ext uri="{FF2B5EF4-FFF2-40B4-BE49-F238E27FC236}">
                <a16:creationId xmlns:a16="http://schemas.microsoft.com/office/drawing/2014/main" id="{B9B11672-F86F-50C2-D882-2038A0281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 y="0"/>
            <a:ext cx="12195187" cy="6858000"/>
          </a:xfrm>
          <a:prstGeom prst="rect">
            <a:avLst/>
          </a:prstGeom>
        </p:spPr>
      </p:pic>
      <p:sp>
        <p:nvSpPr>
          <p:cNvPr id="98" name="Google Shape;98;p20"/>
          <p:cNvSpPr txBox="1">
            <a:spLocks noGrp="1"/>
          </p:cNvSpPr>
          <p:nvPr>
            <p:ph type="body" idx="1"/>
          </p:nvPr>
        </p:nvSpPr>
        <p:spPr>
          <a:xfrm>
            <a:off x="320673" y="486400"/>
            <a:ext cx="11360800" cy="5885200"/>
          </a:xfrm>
          <a:prstGeom prst="rect">
            <a:avLst/>
          </a:prstGeom>
        </p:spPr>
        <p:txBody>
          <a:bodyPr spcFirstLastPara="1" vert="horz" wrap="square" lIns="121900" tIns="121900" rIns="121900" bIns="121900" rtlCol="0" anchor="t" anchorCtr="0">
            <a:normAutofit lnSpcReduction="10000"/>
          </a:bodyPr>
          <a:lstStyle/>
          <a:p>
            <a:pPr marL="0" indent="0">
              <a:buNone/>
            </a:pPr>
            <a:r>
              <a:rPr lang="zh-HK" altLang="en-US" sz="2580" dirty="0">
                <a:solidFill>
                  <a:srgbClr val="85200C"/>
                </a:solidFill>
              </a:rPr>
              <a:t>交通運輸</a:t>
            </a:r>
            <a:r>
              <a:rPr lang="en-US" altLang="zh-HK" sz="2580" dirty="0">
                <a:solidFill>
                  <a:srgbClr val="85200C"/>
                </a:solidFill>
              </a:rPr>
              <a:t>:</a:t>
            </a:r>
            <a:endParaRPr sz="2580" dirty="0">
              <a:solidFill>
                <a:srgbClr val="85200C"/>
              </a:solidFill>
            </a:endParaRPr>
          </a:p>
          <a:p>
            <a:pPr marL="0" indent="0">
              <a:lnSpc>
                <a:spcPct val="100000"/>
              </a:lnSpc>
              <a:spcBef>
                <a:spcPts val="1600"/>
              </a:spcBef>
              <a:buNone/>
            </a:pPr>
            <a:r>
              <a:rPr lang="zh-HK" altLang="en-US" sz="1867" dirty="0">
                <a:solidFill>
                  <a:srgbClr val="CC4125"/>
                </a:solidFill>
              </a:rPr>
              <a:t>車聯網技術可實現車輛的實時定位、行駛狀態監控、交通信息共享等</a:t>
            </a:r>
            <a:r>
              <a:rPr lang="en-US" altLang="zh-HK" sz="1867" dirty="0">
                <a:solidFill>
                  <a:srgbClr val="CC4125"/>
                </a:solidFill>
              </a:rPr>
              <a:t>,</a:t>
            </a:r>
            <a:r>
              <a:rPr lang="zh-HK" altLang="en-US" sz="1867" dirty="0">
                <a:solidFill>
                  <a:srgbClr val="CC4125"/>
                </a:solidFill>
              </a:rPr>
              <a:t>提升交通效率和安全性。</a:t>
            </a:r>
            <a:endParaRPr sz="1867" dirty="0">
              <a:solidFill>
                <a:srgbClr val="CC4125"/>
              </a:solidFill>
            </a:endParaRPr>
          </a:p>
          <a:p>
            <a:pPr marL="0" indent="0">
              <a:lnSpc>
                <a:spcPct val="100000"/>
              </a:lnSpc>
              <a:spcBef>
                <a:spcPts val="1600"/>
              </a:spcBef>
              <a:buNone/>
            </a:pPr>
            <a:r>
              <a:rPr lang="en-US" altLang="zh-HK" sz="1600" dirty="0">
                <a:solidFill>
                  <a:srgbClr val="000000"/>
                </a:solidFill>
              </a:rPr>
              <a:t>1.</a:t>
            </a:r>
            <a:r>
              <a:rPr lang="zh-HK" altLang="en-US" sz="1600" dirty="0">
                <a:solidFill>
                  <a:srgbClr val="000000"/>
                </a:solidFill>
              </a:rPr>
              <a:t>利用路側傳感器和攝像頭</a:t>
            </a:r>
            <a:r>
              <a:rPr lang="en-US" altLang="zh-HK" sz="1600" dirty="0">
                <a:solidFill>
                  <a:srgbClr val="000000"/>
                </a:solidFill>
              </a:rPr>
              <a:t>,</a:t>
            </a:r>
            <a:r>
              <a:rPr lang="zh-HK" altLang="en-US" sz="1600" dirty="0">
                <a:solidFill>
                  <a:srgbClr val="000000"/>
                </a:solidFill>
              </a:rPr>
              <a:t>實時監控交通流量、車輛速度等指標</a:t>
            </a:r>
            <a:endParaRPr sz="1600" dirty="0">
              <a:solidFill>
                <a:srgbClr val="000000"/>
              </a:solidFill>
            </a:endParaRPr>
          </a:p>
          <a:p>
            <a:pPr marL="0" indent="0">
              <a:lnSpc>
                <a:spcPct val="100000"/>
              </a:lnSpc>
              <a:spcBef>
                <a:spcPts val="1600"/>
              </a:spcBef>
              <a:buNone/>
            </a:pPr>
            <a:r>
              <a:rPr lang="en-US" altLang="zh-HK" sz="1600" dirty="0">
                <a:solidFill>
                  <a:srgbClr val="000000"/>
                </a:solidFill>
              </a:rPr>
              <a:t>2.</a:t>
            </a:r>
            <a:r>
              <a:rPr lang="zh-HK" altLang="en-US" sz="1600" dirty="0">
                <a:solidFill>
                  <a:srgbClr val="000000"/>
                </a:solidFill>
              </a:rPr>
              <a:t>依據數據動態調整信號燈時序</a:t>
            </a:r>
            <a:r>
              <a:rPr lang="en-US" altLang="zh-HK" sz="1600" dirty="0">
                <a:solidFill>
                  <a:srgbClr val="000000"/>
                </a:solidFill>
              </a:rPr>
              <a:t>,</a:t>
            </a:r>
            <a:r>
              <a:rPr lang="zh-HK" altLang="en-US" sz="1600" dirty="0">
                <a:solidFill>
                  <a:srgbClr val="000000"/>
                </a:solidFill>
              </a:rPr>
              <a:t>疏散擁堵路段的車流</a:t>
            </a:r>
            <a:endParaRPr sz="1600" dirty="0">
              <a:solidFill>
                <a:srgbClr val="000000"/>
              </a:solidFill>
            </a:endParaRPr>
          </a:p>
          <a:p>
            <a:pPr marL="0" indent="0">
              <a:lnSpc>
                <a:spcPct val="100000"/>
              </a:lnSpc>
              <a:spcBef>
                <a:spcPts val="1600"/>
              </a:spcBef>
              <a:buNone/>
            </a:pPr>
            <a:r>
              <a:rPr lang="en-US" altLang="zh-HK" sz="1600" dirty="0">
                <a:solidFill>
                  <a:srgbClr val="000000"/>
                </a:solidFill>
              </a:rPr>
              <a:t>3.</a:t>
            </a:r>
            <a:r>
              <a:rPr lang="zh-HK" altLang="en-US" sz="1600" dirty="0">
                <a:solidFill>
                  <a:srgbClr val="000000"/>
                </a:solidFill>
              </a:rPr>
              <a:t>預測交通流量</a:t>
            </a:r>
            <a:r>
              <a:rPr lang="en-US" altLang="zh-HK" sz="1600" dirty="0">
                <a:solidFill>
                  <a:srgbClr val="000000"/>
                </a:solidFill>
              </a:rPr>
              <a:t>,</a:t>
            </a:r>
            <a:r>
              <a:rPr lang="zh-HK" altLang="en-US" sz="1600" dirty="0">
                <a:solidFill>
                  <a:srgbClr val="000000"/>
                </a:solidFill>
              </a:rPr>
              <a:t>提前優化路網規劃</a:t>
            </a:r>
            <a:r>
              <a:rPr lang="en-US" altLang="zh-HK" sz="1600" dirty="0">
                <a:solidFill>
                  <a:srgbClr val="000000"/>
                </a:solidFill>
              </a:rPr>
              <a:t>,</a:t>
            </a:r>
            <a:r>
              <a:rPr lang="zh-HK" altLang="en-US" sz="1600" dirty="0">
                <a:solidFill>
                  <a:srgbClr val="000000"/>
                </a:solidFill>
              </a:rPr>
              <a:t>引導車輛最優路徑行駛</a:t>
            </a:r>
            <a:endParaRPr sz="1600" dirty="0">
              <a:solidFill>
                <a:srgbClr val="000000"/>
              </a:solidFill>
            </a:endParaRPr>
          </a:p>
          <a:p>
            <a:pPr marL="0" indent="0">
              <a:lnSpc>
                <a:spcPct val="100000"/>
              </a:lnSpc>
              <a:spcBef>
                <a:spcPts val="1600"/>
              </a:spcBef>
              <a:buNone/>
            </a:pPr>
            <a:r>
              <a:rPr lang="zh-HK" altLang="en-US" sz="2533" dirty="0">
                <a:solidFill>
                  <a:srgbClr val="85200C"/>
                </a:solidFill>
              </a:rPr>
              <a:t>環境監測</a:t>
            </a:r>
            <a:r>
              <a:rPr lang="en-US" altLang="zh-HK" sz="2533" dirty="0">
                <a:solidFill>
                  <a:srgbClr val="85200C"/>
                </a:solidFill>
              </a:rPr>
              <a:t>:</a:t>
            </a:r>
            <a:endParaRPr sz="2533" dirty="0">
              <a:solidFill>
                <a:srgbClr val="85200C"/>
              </a:solidFill>
            </a:endParaRPr>
          </a:p>
          <a:p>
            <a:pPr marL="0" indent="0">
              <a:lnSpc>
                <a:spcPct val="100000"/>
              </a:lnSpc>
              <a:spcBef>
                <a:spcPts val="1600"/>
              </a:spcBef>
              <a:buNone/>
            </a:pPr>
            <a:r>
              <a:rPr lang="zh-HK" altLang="en-US" sz="1867" dirty="0">
                <a:solidFill>
                  <a:srgbClr val="CC4125"/>
                </a:solidFill>
              </a:rPr>
              <a:t>部署物聯網感測設備可以實現對環境狀況</a:t>
            </a:r>
            <a:r>
              <a:rPr lang="en-US" altLang="zh-HK" sz="1867" dirty="0">
                <a:solidFill>
                  <a:srgbClr val="CC4125"/>
                </a:solidFill>
              </a:rPr>
              <a:t>(</a:t>
            </a:r>
            <a:r>
              <a:rPr lang="zh-HK" altLang="en-US" sz="1867" dirty="0">
                <a:solidFill>
                  <a:srgbClr val="CC4125"/>
                </a:solidFill>
              </a:rPr>
              <a:t>如空氣質量、水質、噪音等</a:t>
            </a:r>
            <a:r>
              <a:rPr lang="en-US" altLang="zh-HK" sz="1867" dirty="0">
                <a:solidFill>
                  <a:srgbClr val="CC4125"/>
                </a:solidFill>
              </a:rPr>
              <a:t>)</a:t>
            </a:r>
            <a:r>
              <a:rPr lang="zh-HK" altLang="en-US" sz="1867" dirty="0">
                <a:solidFill>
                  <a:srgbClr val="CC4125"/>
                </a:solidFill>
              </a:rPr>
              <a:t>的實時監測和預警。</a:t>
            </a:r>
            <a:endParaRPr sz="1867" dirty="0">
              <a:solidFill>
                <a:srgbClr val="CC4125"/>
              </a:solidFill>
            </a:endParaRPr>
          </a:p>
          <a:p>
            <a:pPr marL="0" indent="0">
              <a:lnSpc>
                <a:spcPct val="100000"/>
              </a:lnSpc>
              <a:spcBef>
                <a:spcPts val="1600"/>
              </a:spcBef>
              <a:buNone/>
            </a:pPr>
            <a:r>
              <a:rPr lang="en-US" altLang="zh-HK" sz="1600" dirty="0">
                <a:solidFill>
                  <a:srgbClr val="000000"/>
                </a:solidFill>
              </a:rPr>
              <a:t>1.</a:t>
            </a:r>
            <a:r>
              <a:rPr lang="zh-HK" altLang="en-US" sz="1600" dirty="0">
                <a:solidFill>
                  <a:srgbClr val="000000"/>
                </a:solidFill>
              </a:rPr>
              <a:t>利用空氣質量監測站和移動監測設備</a:t>
            </a:r>
            <a:r>
              <a:rPr lang="en-US" altLang="zh-HK" sz="1600" dirty="0">
                <a:solidFill>
                  <a:srgbClr val="000000"/>
                </a:solidFill>
              </a:rPr>
              <a:t>,</a:t>
            </a:r>
            <a:r>
              <a:rPr lang="zh-HK" altLang="en-US" sz="1600" dirty="0">
                <a:solidFill>
                  <a:srgbClr val="000000"/>
                </a:solidFill>
              </a:rPr>
              <a:t>實時收集</a:t>
            </a:r>
            <a:r>
              <a:rPr lang="en-US" altLang="zh-HK" sz="1600" dirty="0">
                <a:solidFill>
                  <a:srgbClr val="000000"/>
                </a:solidFill>
              </a:rPr>
              <a:t>PM2.5</a:t>
            </a:r>
            <a:r>
              <a:rPr lang="zh-HK" altLang="en-US" sz="1600" dirty="0">
                <a:solidFill>
                  <a:srgbClr val="000000"/>
                </a:solidFill>
              </a:rPr>
              <a:t>、二氧化硫等指標數據</a:t>
            </a:r>
            <a:endParaRPr sz="1600" dirty="0">
              <a:solidFill>
                <a:srgbClr val="000000"/>
              </a:solidFill>
            </a:endParaRPr>
          </a:p>
          <a:p>
            <a:pPr marL="0" indent="0">
              <a:lnSpc>
                <a:spcPct val="100000"/>
              </a:lnSpc>
              <a:spcBef>
                <a:spcPts val="1600"/>
              </a:spcBef>
              <a:buNone/>
            </a:pPr>
            <a:endParaRPr sz="1600" dirty="0">
              <a:solidFill>
                <a:srgbClr val="000000"/>
              </a:solidFill>
            </a:endParaRPr>
          </a:p>
          <a:p>
            <a:pPr marL="0" indent="0">
              <a:lnSpc>
                <a:spcPct val="100000"/>
              </a:lnSpc>
              <a:spcBef>
                <a:spcPts val="1600"/>
              </a:spcBef>
              <a:buNone/>
            </a:pPr>
            <a:r>
              <a:rPr lang="zh-HK" altLang="en-US" sz="3333" dirty="0">
                <a:solidFill>
                  <a:srgbClr val="000000"/>
                </a:solidFill>
              </a:rPr>
              <a:t>總結</a:t>
            </a:r>
            <a:endParaRPr sz="3333" dirty="0">
              <a:solidFill>
                <a:srgbClr val="000000"/>
              </a:solidFill>
            </a:endParaRPr>
          </a:p>
          <a:p>
            <a:pPr marL="0" indent="0">
              <a:lnSpc>
                <a:spcPct val="115000"/>
              </a:lnSpc>
              <a:spcBef>
                <a:spcPts val="1600"/>
              </a:spcBef>
              <a:spcAft>
                <a:spcPts val="1600"/>
              </a:spcAft>
              <a:buNone/>
            </a:pPr>
            <a:r>
              <a:rPr lang="zh-HK" altLang="en-US" sz="1867" dirty="0">
                <a:solidFill>
                  <a:srgbClr val="CC4125"/>
                </a:solidFill>
              </a:rPr>
              <a:t>物聯網技術的應用為各行各業帶來了智能化、自動化、高效率的變革</a:t>
            </a:r>
            <a:r>
              <a:rPr lang="en-US" altLang="zh-HK" sz="1867" dirty="0">
                <a:solidFill>
                  <a:srgbClr val="CC4125"/>
                </a:solidFill>
              </a:rPr>
              <a:t>,</a:t>
            </a:r>
            <a:r>
              <a:rPr lang="zh-HK" altLang="en-US" sz="1867" dirty="0">
                <a:solidFill>
                  <a:srgbClr val="CC4125"/>
                </a:solidFill>
              </a:rPr>
              <a:t>成為推動社會進步的重要技術手段之一。未來隨著技術的進一步發展</a:t>
            </a:r>
            <a:r>
              <a:rPr lang="en-US" altLang="zh-HK" sz="1867" dirty="0">
                <a:solidFill>
                  <a:srgbClr val="CC4125"/>
                </a:solidFill>
              </a:rPr>
              <a:t>,</a:t>
            </a:r>
            <a:r>
              <a:rPr lang="zh-HK" altLang="en-US" sz="1867" dirty="0">
                <a:solidFill>
                  <a:srgbClr val="CC4125"/>
                </a:solidFill>
              </a:rPr>
              <a:t>物聯網必將在更多領域發揮重要作用。</a:t>
            </a:r>
            <a:endParaRPr sz="1867" dirty="0">
              <a:solidFill>
                <a:srgbClr val="CC4125"/>
              </a:solidFill>
            </a:endParaRPr>
          </a:p>
        </p:txBody>
      </p:sp>
      <p:pic>
        <p:nvPicPr>
          <p:cNvPr id="99" name="Google Shape;99;p20"/>
          <p:cNvPicPr preferRelativeResize="0"/>
          <p:nvPr/>
        </p:nvPicPr>
        <p:blipFill>
          <a:blip r:embed="rId4">
            <a:alphaModFix/>
          </a:blip>
          <a:stretch>
            <a:fillRect/>
          </a:stretch>
        </p:blipFill>
        <p:spPr>
          <a:xfrm>
            <a:off x="6312811" y="1399997"/>
            <a:ext cx="3411000" cy="18524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4" descr="一張含有 黑暗, 音樂會, 螢幕擷取畫面, 音樂 的圖片&#10;&#10;自動產生的描述">
            <a:extLst>
              <a:ext uri="{FF2B5EF4-FFF2-40B4-BE49-F238E27FC236}">
                <a16:creationId xmlns:a16="http://schemas.microsoft.com/office/drawing/2014/main" id="{8F5C31B3-1E1B-24B2-1B1E-0FCE23DC31F6}"/>
              </a:ext>
            </a:extLst>
          </p:cNvPr>
          <p:cNvPicPr>
            <a:picLocks noChangeAspect="1"/>
          </p:cNvPicPr>
          <p:nvPr/>
        </p:nvPicPr>
        <p:blipFill rotWithShape="1">
          <a:blip r:embed="rId2">
            <a:extLst>
              <a:ext uri="{28A0092B-C50C-407E-A947-70E740481C1C}">
                <a14:useLocalDpi xmlns:a14="http://schemas.microsoft.com/office/drawing/2010/main" val="0"/>
              </a:ext>
            </a:extLst>
          </a:blip>
          <a:srcRect t="3300" b="12114"/>
          <a:stretch/>
        </p:blipFill>
        <p:spPr>
          <a:xfrm>
            <a:off x="1"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C05EE59-10A7-8040-0B82-5CAB03E900C8}"/>
              </a:ext>
            </a:extLst>
          </p:cNvPr>
          <p:cNvSpPr>
            <a:spLocks noGrp="1"/>
          </p:cNvSpPr>
          <p:nvPr>
            <p:ph type="title"/>
          </p:nvPr>
        </p:nvSpPr>
        <p:spPr>
          <a:xfrm>
            <a:off x="1535161" y="2878428"/>
            <a:ext cx="8684224" cy="97682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spcBef>
                <a:spcPct val="0"/>
              </a:spcBef>
            </a:pPr>
            <a:r>
              <a:rPr lang="en-US" altLang="zh-TW" sz="5200" dirty="0">
                <a:solidFill>
                  <a:srgbClr val="FFFFFF"/>
                </a:solidFill>
                <a:latin typeface="標楷體" panose="03000509000000000000" pitchFamily="65" charset="-120"/>
                <a:ea typeface="標楷體" panose="03000509000000000000" pitchFamily="65" charset="-120"/>
              </a:rPr>
              <a:t>2.</a:t>
            </a:r>
            <a:r>
              <a:rPr lang="zh-TW" altLang="en-US" sz="5200" dirty="0">
                <a:solidFill>
                  <a:srgbClr val="FFFFFF"/>
                </a:solidFill>
                <a:latin typeface="標楷體" panose="03000509000000000000" pitchFamily="65" charset="-120"/>
                <a:ea typeface="標楷體" panose="03000509000000000000" pitchFamily="65" charset="-120"/>
              </a:rPr>
              <a:t>網絡安全威脅分析</a:t>
            </a:r>
            <a:endParaRPr lang="en-US" altLang="zh-HK" sz="5200" dirty="0">
              <a:solidFill>
                <a:srgbClr val="FFFFFF"/>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503500CD-1587-4FF7-AF79-53ADE516F39A}"/>
              </a:ext>
            </a:extLst>
          </p:cNvPr>
          <p:cNvSpPr txBox="1"/>
          <p:nvPr/>
        </p:nvSpPr>
        <p:spPr>
          <a:xfrm>
            <a:off x="9677872" y="5440409"/>
            <a:ext cx="2940138" cy="1200329"/>
          </a:xfrm>
          <a:prstGeom prst="rect">
            <a:avLst/>
          </a:prstGeom>
          <a:noFill/>
        </p:spPr>
        <p:txBody>
          <a:bodyPr wrap="square">
            <a:spAutoFit/>
          </a:bodyPr>
          <a:lstStyle/>
          <a:p>
            <a:r>
              <a:rPr lang="zh-TW" altLang="en-US" dirty="0">
                <a:solidFill>
                  <a:schemeClr val="bg1"/>
                </a:solidFill>
              </a:rPr>
              <a:t>      </a:t>
            </a:r>
            <a:r>
              <a:rPr lang="en-US" altLang="zh-TW" dirty="0">
                <a:solidFill>
                  <a:schemeClr val="bg1"/>
                </a:solidFill>
              </a:rPr>
              <a:t>2.1</a:t>
            </a:r>
            <a:r>
              <a:rPr lang="zh-TW" altLang="en-US" dirty="0">
                <a:solidFill>
                  <a:schemeClr val="bg1"/>
                </a:solidFill>
              </a:rPr>
              <a:t>網絡安全威脅</a:t>
            </a:r>
          </a:p>
          <a:p>
            <a:r>
              <a:rPr lang="zh-TW" altLang="en-US" dirty="0">
                <a:solidFill>
                  <a:schemeClr val="bg1"/>
                </a:solidFill>
              </a:rPr>
              <a:t>      </a:t>
            </a:r>
            <a:r>
              <a:rPr lang="en-US" altLang="zh-TW" dirty="0">
                <a:solidFill>
                  <a:schemeClr val="bg1"/>
                </a:solidFill>
              </a:rPr>
              <a:t>2.2</a:t>
            </a:r>
            <a:r>
              <a:rPr lang="zh-TW" altLang="en-US" dirty="0">
                <a:solidFill>
                  <a:schemeClr val="bg1"/>
                </a:solidFill>
              </a:rPr>
              <a:t>威脅分析</a:t>
            </a:r>
          </a:p>
          <a:p>
            <a:r>
              <a:rPr lang="zh-TW" altLang="en-US" dirty="0">
                <a:solidFill>
                  <a:schemeClr val="bg1"/>
                </a:solidFill>
              </a:rPr>
              <a:t>      </a:t>
            </a:r>
            <a:r>
              <a:rPr lang="en-US" altLang="zh-TW" dirty="0">
                <a:solidFill>
                  <a:schemeClr val="bg1"/>
                </a:solidFill>
              </a:rPr>
              <a:t>2.3</a:t>
            </a:r>
            <a:r>
              <a:rPr lang="zh-TW" altLang="en-US" dirty="0">
                <a:solidFill>
                  <a:schemeClr val="bg1"/>
                </a:solidFill>
              </a:rPr>
              <a:t>安全問題來源</a:t>
            </a:r>
          </a:p>
          <a:p>
            <a:r>
              <a:rPr lang="zh-TW" altLang="en-US" dirty="0">
                <a:solidFill>
                  <a:schemeClr val="bg1"/>
                </a:solidFill>
              </a:rPr>
              <a:t>      </a:t>
            </a:r>
            <a:r>
              <a:rPr lang="en-US" altLang="zh-TW" dirty="0">
                <a:solidFill>
                  <a:schemeClr val="bg1"/>
                </a:solidFill>
              </a:rPr>
              <a:t>2.4</a:t>
            </a:r>
            <a:r>
              <a:rPr lang="zh-TW" altLang="en-US" dirty="0">
                <a:solidFill>
                  <a:schemeClr val="bg1"/>
                </a:solidFill>
              </a:rPr>
              <a:t>案例研究</a:t>
            </a:r>
          </a:p>
        </p:txBody>
      </p:sp>
    </p:spTree>
    <p:extLst>
      <p:ext uri="{BB962C8B-B14F-4D97-AF65-F5344CB8AC3E}">
        <p14:creationId xmlns:p14="http://schemas.microsoft.com/office/powerpoint/2010/main" val="311665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27D10C3-5E9F-DE37-2E50-A6CB67FC9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1A649C77-3C93-E064-C7E9-8E0B54C0CC0A}"/>
              </a:ext>
            </a:extLst>
          </p:cNvPr>
          <p:cNvSpPr>
            <a:spLocks noGrp="1"/>
          </p:cNvSpPr>
          <p:nvPr>
            <p:ph type="title"/>
          </p:nvPr>
        </p:nvSpPr>
        <p:spPr/>
        <p:txBody>
          <a:bodyPr>
            <a:normAutofit/>
          </a:bodyPr>
          <a:lstStyle/>
          <a:p>
            <a:r>
              <a:rPr lang="en-US" altLang="zh-TW" sz="2800" dirty="0">
                <a:solidFill>
                  <a:schemeClr val="bg1"/>
                </a:solidFill>
                <a:highlight>
                  <a:srgbClr val="000000"/>
                </a:highlight>
              </a:rPr>
              <a:t>2.1</a:t>
            </a:r>
            <a:r>
              <a:rPr lang="zh-TW" altLang="en-US" sz="2800" dirty="0">
                <a:solidFill>
                  <a:schemeClr val="bg1"/>
                </a:solidFill>
                <a:highlight>
                  <a:srgbClr val="000000"/>
                </a:highlight>
              </a:rPr>
              <a:t>網絡安全威脅</a:t>
            </a:r>
            <a:endParaRPr lang="zh-HK" altLang="en-US" sz="2800" dirty="0">
              <a:solidFill>
                <a:schemeClr val="bg1"/>
              </a:solidFill>
              <a:highlight>
                <a:srgbClr val="000000"/>
              </a:highlight>
            </a:endParaRPr>
          </a:p>
        </p:txBody>
      </p:sp>
      <p:sp>
        <p:nvSpPr>
          <p:cNvPr id="3" name="文字版面配置區 2">
            <a:extLst>
              <a:ext uri="{FF2B5EF4-FFF2-40B4-BE49-F238E27FC236}">
                <a16:creationId xmlns:a16="http://schemas.microsoft.com/office/drawing/2014/main" id="{8C38AEC9-D171-C275-4C20-8E6B3E9FF1A5}"/>
              </a:ext>
            </a:extLst>
          </p:cNvPr>
          <p:cNvSpPr>
            <a:spLocks noGrp="1"/>
          </p:cNvSpPr>
          <p:nvPr>
            <p:ph type="body" idx="1"/>
          </p:nvPr>
        </p:nvSpPr>
        <p:spPr>
          <a:xfrm>
            <a:off x="415600" y="1536632"/>
            <a:ext cx="11360800" cy="5134191"/>
          </a:xfrm>
        </p:spPr>
        <p:txBody>
          <a:bodyPr>
            <a:normAutofit/>
          </a:bodyPr>
          <a:lstStyle/>
          <a:p>
            <a:pPr marL="152396" indent="0">
              <a:lnSpc>
                <a:spcPct val="130000"/>
              </a:lnSpc>
              <a:buNone/>
            </a:pPr>
            <a:r>
              <a:rPr lang="zh-TW" altLang="en-US" sz="2200" dirty="0">
                <a:solidFill>
                  <a:srgbClr val="FF0000"/>
                </a:solidFill>
                <a:highlight>
                  <a:srgbClr val="000000"/>
                </a:highlight>
              </a:rPr>
              <a:t>威脅的性質和來源</a:t>
            </a:r>
            <a:r>
              <a:rPr lang="zh-TW" altLang="en-US" sz="2200" dirty="0">
                <a:solidFill>
                  <a:srgbClr val="FF0000"/>
                </a:solidFill>
              </a:rPr>
              <a:t>：</a:t>
            </a:r>
          </a:p>
          <a:p>
            <a:pPr marL="152396" indent="0">
              <a:lnSpc>
                <a:spcPct val="130000"/>
              </a:lnSpc>
              <a:buNone/>
            </a:pPr>
            <a:r>
              <a:rPr lang="zh-TW" altLang="en-US" sz="1900" dirty="0">
                <a:solidFill>
                  <a:schemeClr val="bg1"/>
                </a:solidFill>
                <a:highlight>
                  <a:srgbClr val="000000"/>
                </a:highlight>
              </a:rPr>
              <a:t>物聯網的威脅主要來源於外部攻擊。物聯網的主要威脅來源黑客入侵。自然也可能出自開發是疏忽安全問題誤導致黑客有機可趁。</a:t>
            </a:r>
            <a:endParaRPr lang="en-US" altLang="zh-TW" sz="1900" dirty="0">
              <a:solidFill>
                <a:schemeClr val="bg1"/>
              </a:solidFill>
              <a:highlight>
                <a:srgbClr val="000000"/>
              </a:highlight>
            </a:endParaRPr>
          </a:p>
          <a:p>
            <a:pPr marL="152396" indent="0">
              <a:lnSpc>
                <a:spcPct val="130000"/>
              </a:lnSpc>
              <a:buNone/>
            </a:pPr>
            <a:endParaRPr lang="zh-TW" altLang="en-US" sz="1900" dirty="0"/>
          </a:p>
          <a:p>
            <a:pPr marL="152396" indent="0">
              <a:lnSpc>
                <a:spcPct val="130000"/>
              </a:lnSpc>
              <a:buNone/>
            </a:pPr>
            <a:r>
              <a:rPr lang="zh-TW" altLang="en-US" sz="2200" dirty="0">
                <a:solidFill>
                  <a:srgbClr val="FF0000"/>
                </a:solidFill>
                <a:highlight>
                  <a:srgbClr val="000000"/>
                </a:highlight>
              </a:rPr>
              <a:t>威脅的嚴重程度：</a:t>
            </a:r>
          </a:p>
          <a:p>
            <a:pPr marL="152396" indent="0">
              <a:lnSpc>
                <a:spcPct val="130000"/>
              </a:lnSpc>
              <a:buNone/>
            </a:pPr>
            <a:r>
              <a:rPr lang="zh-TW" altLang="en-US" sz="1900" dirty="0">
                <a:solidFill>
                  <a:schemeClr val="bg1"/>
                </a:solidFill>
                <a:highlight>
                  <a:srgbClr val="000000"/>
                </a:highlight>
              </a:rPr>
              <a:t>數據丟失、被黑客監視、家中被輕易入侵、資金被黑客轉移</a:t>
            </a:r>
            <a:r>
              <a:rPr lang="zh-TW" altLang="en-US" sz="2600" dirty="0">
                <a:solidFill>
                  <a:schemeClr val="bg1"/>
                </a:solidFill>
                <a:highlight>
                  <a:srgbClr val="000000"/>
                </a:highlight>
              </a:rPr>
              <a:t>。</a:t>
            </a:r>
          </a:p>
          <a:p>
            <a:pPr marL="152396" indent="0">
              <a:lnSpc>
                <a:spcPct val="130000"/>
              </a:lnSpc>
              <a:buNone/>
            </a:pPr>
            <a:endParaRPr lang="zh-TW" altLang="en-US" dirty="0"/>
          </a:p>
          <a:p>
            <a:pPr marL="152396" indent="0">
              <a:lnSpc>
                <a:spcPct val="130000"/>
              </a:lnSpc>
              <a:buNone/>
            </a:pPr>
            <a:r>
              <a:rPr lang="zh-TW" altLang="en-US" sz="2200" dirty="0">
                <a:solidFill>
                  <a:srgbClr val="FF0000"/>
                </a:solidFill>
                <a:highlight>
                  <a:srgbClr val="000000"/>
                </a:highlight>
              </a:rPr>
              <a:t>威脅的可能性：</a:t>
            </a:r>
          </a:p>
          <a:p>
            <a:pPr marL="152396" indent="0">
              <a:lnSpc>
                <a:spcPct val="130000"/>
              </a:lnSpc>
              <a:buNone/>
            </a:pPr>
            <a:r>
              <a:rPr lang="zh-TW" altLang="en-US" sz="1800" dirty="0">
                <a:solidFill>
                  <a:schemeClr val="bg1"/>
                </a:solidFill>
                <a:highlight>
                  <a:srgbClr val="000000"/>
                </a:highlight>
              </a:rPr>
              <a:t>隨著物聯網技術的快速發展</a:t>
            </a:r>
            <a:r>
              <a:rPr lang="en-US" altLang="zh-TW" sz="1800" dirty="0">
                <a:solidFill>
                  <a:schemeClr val="bg1"/>
                </a:solidFill>
                <a:highlight>
                  <a:srgbClr val="000000"/>
                </a:highlight>
              </a:rPr>
              <a:t>,</a:t>
            </a:r>
            <a:r>
              <a:rPr lang="zh-TW" altLang="en-US" sz="1800" dirty="0">
                <a:solidFill>
                  <a:schemeClr val="bg1"/>
                </a:solidFill>
                <a:highlight>
                  <a:srgbClr val="000000"/>
                </a:highlight>
              </a:rPr>
              <a:t>網絡安全隱患也不斷增加。缺乏有效的安全機制和監管</a:t>
            </a:r>
            <a:r>
              <a:rPr lang="en-US" altLang="zh-TW" sz="1800" dirty="0">
                <a:solidFill>
                  <a:schemeClr val="bg1"/>
                </a:solidFill>
                <a:highlight>
                  <a:srgbClr val="000000"/>
                </a:highlight>
              </a:rPr>
              <a:t>,</a:t>
            </a:r>
            <a:r>
              <a:rPr lang="zh-TW" altLang="en-US" sz="1800" dirty="0">
                <a:solidFill>
                  <a:schemeClr val="bg1"/>
                </a:solidFill>
                <a:highlight>
                  <a:srgbClr val="000000"/>
                </a:highlight>
              </a:rPr>
              <a:t>加上設備普及速度快</a:t>
            </a:r>
            <a:r>
              <a:rPr lang="en-US" altLang="zh-TW" sz="1800" dirty="0">
                <a:solidFill>
                  <a:schemeClr val="bg1"/>
                </a:solidFill>
                <a:highlight>
                  <a:srgbClr val="000000"/>
                </a:highlight>
              </a:rPr>
              <a:t>,</a:t>
            </a:r>
            <a:r>
              <a:rPr lang="zh-TW" altLang="en-US" sz="1800" dirty="0">
                <a:solidFill>
                  <a:schemeClr val="bg1"/>
                </a:solidFill>
                <a:highlight>
                  <a:srgbClr val="000000"/>
                </a:highlight>
              </a:rPr>
              <a:t>使得此類威脅發生的可能性很高。針對每種威脅的對策：身份驗證、設防火牆、加強物聯網安全標準和法規的制定與執行。</a:t>
            </a:r>
          </a:p>
          <a:p>
            <a:pPr marL="152396" indent="0">
              <a:buNone/>
            </a:pPr>
            <a:endParaRPr lang="zh-HK" altLang="en-US" dirty="0"/>
          </a:p>
        </p:txBody>
      </p:sp>
    </p:spTree>
    <p:extLst>
      <p:ext uri="{BB962C8B-B14F-4D97-AF65-F5344CB8AC3E}">
        <p14:creationId xmlns:p14="http://schemas.microsoft.com/office/powerpoint/2010/main" val="382908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58E313A-9A35-AB92-E839-290343DD5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0CBCED73-170A-D526-79A2-0913B0E7C7F7}"/>
              </a:ext>
            </a:extLst>
          </p:cNvPr>
          <p:cNvSpPr>
            <a:spLocks noGrp="1"/>
          </p:cNvSpPr>
          <p:nvPr>
            <p:ph type="title"/>
          </p:nvPr>
        </p:nvSpPr>
        <p:spPr>
          <a:xfrm>
            <a:off x="415600" y="150800"/>
            <a:ext cx="11360800" cy="763600"/>
          </a:xfrm>
        </p:spPr>
        <p:txBody>
          <a:bodyPr>
            <a:normAutofit/>
          </a:bodyPr>
          <a:lstStyle/>
          <a:p>
            <a:r>
              <a:rPr lang="zh-HK" altLang="en-US" sz="2800" dirty="0"/>
              <a:t> </a:t>
            </a:r>
            <a:r>
              <a:rPr lang="en-US" altLang="zh-HK" sz="2800" dirty="0">
                <a:solidFill>
                  <a:schemeClr val="bg1"/>
                </a:solidFill>
              </a:rPr>
              <a:t>2.2</a:t>
            </a:r>
            <a:r>
              <a:rPr lang="zh-HK" altLang="en-US" sz="2800" dirty="0">
                <a:solidFill>
                  <a:schemeClr val="bg1"/>
                </a:solidFill>
              </a:rPr>
              <a:t>威脅分析</a:t>
            </a:r>
          </a:p>
        </p:txBody>
      </p:sp>
      <p:sp>
        <p:nvSpPr>
          <p:cNvPr id="3" name="文字版面配置區 2">
            <a:extLst>
              <a:ext uri="{FF2B5EF4-FFF2-40B4-BE49-F238E27FC236}">
                <a16:creationId xmlns:a16="http://schemas.microsoft.com/office/drawing/2014/main" id="{D04E740D-09B2-28FC-754F-BD487F8EDE74}"/>
              </a:ext>
            </a:extLst>
          </p:cNvPr>
          <p:cNvSpPr>
            <a:spLocks noGrp="1"/>
          </p:cNvSpPr>
          <p:nvPr>
            <p:ph type="body" idx="1"/>
          </p:nvPr>
        </p:nvSpPr>
        <p:spPr>
          <a:xfrm>
            <a:off x="284972" y="670182"/>
            <a:ext cx="11360800" cy="6187818"/>
          </a:xfrm>
        </p:spPr>
        <p:txBody>
          <a:bodyPr>
            <a:normAutofit fontScale="25000" lnSpcReduction="20000"/>
          </a:bodyPr>
          <a:lstStyle/>
          <a:p>
            <a:pPr marL="152396" indent="0">
              <a:lnSpc>
                <a:spcPct val="140000"/>
              </a:lnSpc>
              <a:buNone/>
            </a:pPr>
            <a:r>
              <a:rPr lang="zh-TW" altLang="en-US" sz="7200" dirty="0">
                <a:solidFill>
                  <a:srgbClr val="FF0000"/>
                </a:solidFill>
                <a:highlight>
                  <a:srgbClr val="000000"/>
                </a:highlight>
              </a:rPr>
              <a:t>系統漏洞分析</a:t>
            </a:r>
            <a:r>
              <a:rPr lang="en-US" altLang="zh-TW" sz="7200" dirty="0">
                <a:solidFill>
                  <a:srgbClr val="FF0000"/>
                </a:solidFill>
                <a:highlight>
                  <a:srgbClr val="000000"/>
                </a:highlight>
              </a:rPr>
              <a:t>:</a:t>
            </a:r>
          </a:p>
          <a:p>
            <a:pPr marL="152396" indent="0">
              <a:lnSpc>
                <a:spcPct val="140000"/>
              </a:lnSpc>
              <a:buNone/>
            </a:pPr>
            <a:r>
              <a:rPr lang="zh-TW" altLang="en-US" sz="6400" dirty="0">
                <a:solidFill>
                  <a:schemeClr val="bg1"/>
                </a:solidFill>
                <a:highlight>
                  <a:srgbClr val="000000"/>
                </a:highlight>
              </a:rPr>
              <a:t>定期掃描系統</a:t>
            </a:r>
            <a:r>
              <a:rPr lang="en-US" altLang="zh-TW" sz="6400" dirty="0">
                <a:solidFill>
                  <a:schemeClr val="bg1"/>
                </a:solidFill>
                <a:highlight>
                  <a:srgbClr val="000000"/>
                </a:highlight>
              </a:rPr>
              <a:t>,</a:t>
            </a:r>
            <a:r>
              <a:rPr lang="zh-TW" altLang="en-US" sz="6400" dirty="0">
                <a:solidFill>
                  <a:schemeClr val="bg1"/>
                </a:solidFill>
                <a:highlight>
                  <a:srgbClr val="000000"/>
                </a:highlight>
              </a:rPr>
              <a:t>辨識已知漏洞</a:t>
            </a:r>
            <a:r>
              <a:rPr lang="en-US" altLang="zh-TW" sz="6400" dirty="0">
                <a:solidFill>
                  <a:schemeClr val="bg1"/>
                </a:solidFill>
                <a:highlight>
                  <a:srgbClr val="000000"/>
                </a:highlight>
              </a:rPr>
              <a:t>,</a:t>
            </a:r>
            <a:r>
              <a:rPr lang="zh-TW" altLang="en-US" sz="6400" dirty="0">
                <a:solidFill>
                  <a:schemeClr val="bg1"/>
                </a:solidFill>
                <a:highlight>
                  <a:srgbClr val="000000"/>
                </a:highlight>
              </a:rPr>
              <a:t>並及時修補修復。關注作業系統、應用程式、網路設備等關鍵組件。密切注意漏洞公告</a:t>
            </a:r>
            <a:r>
              <a:rPr lang="en-US" altLang="zh-TW" sz="6400" dirty="0">
                <a:solidFill>
                  <a:schemeClr val="bg1"/>
                </a:solidFill>
                <a:highlight>
                  <a:srgbClr val="000000"/>
                </a:highlight>
              </a:rPr>
              <a:t>,</a:t>
            </a:r>
            <a:r>
              <a:rPr lang="zh-TW" altLang="en-US" sz="6400" dirty="0">
                <a:solidFill>
                  <a:schemeClr val="bg1"/>
                </a:solidFill>
                <a:highlight>
                  <a:srgbClr val="000000"/>
                </a:highlight>
              </a:rPr>
              <a:t>了解最新威脅動態</a:t>
            </a:r>
            <a:r>
              <a:rPr lang="en-US" altLang="zh-TW" sz="6400" dirty="0">
                <a:solidFill>
                  <a:schemeClr val="bg1"/>
                </a:solidFill>
                <a:highlight>
                  <a:srgbClr val="000000"/>
                </a:highlight>
              </a:rPr>
              <a:t>,</a:t>
            </a:r>
            <a:r>
              <a:rPr lang="zh-TW" altLang="en-US" sz="6400" dirty="0">
                <a:solidFill>
                  <a:schemeClr val="bg1"/>
                </a:solidFill>
                <a:highlight>
                  <a:srgbClr val="000000"/>
                </a:highlight>
              </a:rPr>
              <a:t>並儘快採取相應措施。</a:t>
            </a:r>
            <a:endParaRPr lang="en-US" altLang="zh-TW" sz="6400" dirty="0">
              <a:solidFill>
                <a:schemeClr val="bg1"/>
              </a:solidFill>
              <a:highlight>
                <a:srgbClr val="000000"/>
              </a:highlight>
            </a:endParaRPr>
          </a:p>
          <a:p>
            <a:pPr marL="152396" indent="0">
              <a:lnSpc>
                <a:spcPct val="140000"/>
              </a:lnSpc>
              <a:buNone/>
            </a:pPr>
            <a:endParaRPr lang="en-US" altLang="zh-TW" sz="4800" dirty="0"/>
          </a:p>
          <a:p>
            <a:pPr marL="152396" indent="0">
              <a:lnSpc>
                <a:spcPct val="140000"/>
              </a:lnSpc>
              <a:buNone/>
            </a:pPr>
            <a:r>
              <a:rPr lang="zh-TW" altLang="en-US" sz="7200" dirty="0">
                <a:solidFill>
                  <a:srgbClr val="FF0000"/>
                </a:solidFill>
                <a:highlight>
                  <a:srgbClr val="000000"/>
                </a:highlight>
              </a:rPr>
              <a:t>惡意軟體防護</a:t>
            </a:r>
            <a:r>
              <a:rPr lang="en-US" altLang="zh-TW" sz="7200" dirty="0">
                <a:solidFill>
                  <a:srgbClr val="FF0000"/>
                </a:solidFill>
                <a:highlight>
                  <a:srgbClr val="000000"/>
                </a:highlight>
              </a:rPr>
              <a:t>:</a:t>
            </a:r>
          </a:p>
          <a:p>
            <a:pPr marL="152396" indent="0">
              <a:lnSpc>
                <a:spcPct val="140000"/>
              </a:lnSpc>
              <a:buNone/>
            </a:pPr>
            <a:r>
              <a:rPr lang="zh-TW" altLang="en-US" sz="6400" dirty="0">
                <a:solidFill>
                  <a:schemeClr val="bg1"/>
                </a:solidFill>
                <a:highlight>
                  <a:srgbClr val="000000"/>
                </a:highlight>
              </a:rPr>
              <a:t>部署企業級的防毒和反惡意軟體解決方案</a:t>
            </a:r>
            <a:r>
              <a:rPr lang="en-US" altLang="zh-TW" sz="6400" dirty="0">
                <a:solidFill>
                  <a:schemeClr val="bg1"/>
                </a:solidFill>
                <a:highlight>
                  <a:srgbClr val="000000"/>
                </a:highlight>
              </a:rPr>
              <a:t>,</a:t>
            </a:r>
            <a:r>
              <a:rPr lang="zh-TW" altLang="en-US" sz="6400" dirty="0">
                <a:solidFill>
                  <a:schemeClr val="bg1"/>
                </a:solidFill>
                <a:highlight>
                  <a:srgbClr val="000000"/>
                </a:highlight>
              </a:rPr>
              <a:t>並保持定期更新。設定文件、電子郵件等入口的安全防護措施</a:t>
            </a:r>
            <a:r>
              <a:rPr lang="en-US" altLang="zh-TW" sz="6400" dirty="0">
                <a:solidFill>
                  <a:schemeClr val="bg1"/>
                </a:solidFill>
                <a:highlight>
                  <a:srgbClr val="000000"/>
                </a:highlight>
              </a:rPr>
              <a:t>,</a:t>
            </a:r>
            <a:r>
              <a:rPr lang="zh-TW" altLang="en-US" sz="6400" dirty="0">
                <a:solidFill>
                  <a:schemeClr val="bg1"/>
                </a:solidFill>
                <a:highlight>
                  <a:srgbClr val="000000"/>
                </a:highlight>
              </a:rPr>
              <a:t>如文件掃描、附件過濾等。提高員工的安全意識</a:t>
            </a:r>
            <a:r>
              <a:rPr lang="en-US" altLang="zh-TW" sz="6400" dirty="0">
                <a:solidFill>
                  <a:schemeClr val="bg1"/>
                </a:solidFill>
                <a:highlight>
                  <a:srgbClr val="000000"/>
                </a:highlight>
              </a:rPr>
              <a:t>,</a:t>
            </a:r>
            <a:r>
              <a:rPr lang="zh-TW" altLang="en-US" sz="6400" dirty="0">
                <a:solidFill>
                  <a:schemeClr val="bg1"/>
                </a:solidFill>
                <a:highlight>
                  <a:srgbClr val="000000"/>
                </a:highlight>
              </a:rPr>
              <a:t>教育他們識別和避免惡意軟體感染。</a:t>
            </a:r>
          </a:p>
          <a:p>
            <a:pPr marL="152396" indent="0">
              <a:lnSpc>
                <a:spcPct val="140000"/>
              </a:lnSpc>
              <a:buNone/>
            </a:pPr>
            <a:endParaRPr lang="zh-TW" altLang="en-US" sz="4800" dirty="0"/>
          </a:p>
          <a:p>
            <a:pPr marL="152396" indent="0">
              <a:lnSpc>
                <a:spcPct val="140000"/>
              </a:lnSpc>
              <a:buNone/>
            </a:pPr>
            <a:r>
              <a:rPr lang="zh-TW" altLang="en-US" sz="7200" dirty="0">
                <a:solidFill>
                  <a:srgbClr val="FF0000"/>
                </a:solidFill>
              </a:rPr>
              <a:t>身分和存取管理</a:t>
            </a:r>
            <a:r>
              <a:rPr lang="en-US" altLang="zh-TW" sz="7200" dirty="0">
                <a:solidFill>
                  <a:srgbClr val="FF0000"/>
                </a:solidFill>
              </a:rPr>
              <a:t>:</a:t>
            </a:r>
          </a:p>
          <a:p>
            <a:pPr marL="152396" indent="0">
              <a:lnSpc>
                <a:spcPct val="140000"/>
              </a:lnSpc>
              <a:buNone/>
            </a:pPr>
            <a:r>
              <a:rPr lang="zh-TW" altLang="en-US" sz="6400" dirty="0">
                <a:solidFill>
                  <a:schemeClr val="bg1"/>
                </a:solidFill>
              </a:rPr>
              <a:t>建立完善的使用者身分驗證系統</a:t>
            </a:r>
            <a:r>
              <a:rPr lang="en-US" altLang="zh-TW" sz="6400" dirty="0">
                <a:solidFill>
                  <a:schemeClr val="bg1"/>
                </a:solidFill>
              </a:rPr>
              <a:t>,</a:t>
            </a:r>
            <a:r>
              <a:rPr lang="zh-TW" altLang="en-US" sz="6400" dirty="0">
                <a:solidFill>
                  <a:schemeClr val="bg1"/>
                </a:solidFill>
              </a:rPr>
              <a:t>包括密碼策略、多因素認證等。實施細粒度的存取控制</a:t>
            </a:r>
            <a:r>
              <a:rPr lang="en-US" altLang="zh-TW" sz="6400" dirty="0">
                <a:solidFill>
                  <a:schemeClr val="bg1"/>
                </a:solidFill>
              </a:rPr>
              <a:t>,</a:t>
            </a:r>
            <a:r>
              <a:rPr lang="zh-TW" altLang="en-US" sz="6400" dirty="0">
                <a:solidFill>
                  <a:schemeClr val="bg1"/>
                </a:solidFill>
              </a:rPr>
              <a:t>限制使用者僅能存取必要的資源。定期審核帳戶權限</a:t>
            </a:r>
            <a:r>
              <a:rPr lang="en-US" altLang="zh-TW" sz="6400" dirty="0">
                <a:solidFill>
                  <a:schemeClr val="bg1"/>
                </a:solidFill>
              </a:rPr>
              <a:t>,</a:t>
            </a:r>
            <a:r>
              <a:rPr lang="zh-TW" altLang="en-US" sz="6400" dirty="0">
                <a:solidFill>
                  <a:schemeClr val="bg1"/>
                </a:solidFill>
              </a:rPr>
              <a:t>及時撤銷離職員工或無需存取的帳戶。</a:t>
            </a:r>
          </a:p>
          <a:p>
            <a:pPr marL="152396" indent="0">
              <a:lnSpc>
                <a:spcPct val="140000"/>
              </a:lnSpc>
              <a:buNone/>
            </a:pPr>
            <a:endParaRPr lang="zh-TW" altLang="en-US" sz="4800" dirty="0"/>
          </a:p>
          <a:p>
            <a:pPr marL="152396" indent="0">
              <a:lnSpc>
                <a:spcPct val="140000"/>
              </a:lnSpc>
              <a:buNone/>
            </a:pPr>
            <a:r>
              <a:rPr lang="zh-TW" altLang="en-US" sz="7200" dirty="0">
                <a:solidFill>
                  <a:srgbClr val="FF0000"/>
                </a:solidFill>
              </a:rPr>
              <a:t>網路監控和事件回應</a:t>
            </a:r>
            <a:r>
              <a:rPr lang="en-US" altLang="zh-TW" sz="7200" dirty="0">
                <a:solidFill>
                  <a:srgbClr val="FF0000"/>
                </a:solidFill>
              </a:rPr>
              <a:t>:</a:t>
            </a:r>
          </a:p>
          <a:p>
            <a:pPr marL="152396" indent="0">
              <a:lnSpc>
                <a:spcPct val="140000"/>
              </a:lnSpc>
              <a:buNone/>
            </a:pPr>
            <a:r>
              <a:rPr lang="zh-TW" altLang="en-US" sz="6400" dirty="0">
                <a:solidFill>
                  <a:schemeClr val="bg1"/>
                </a:solidFill>
              </a:rPr>
              <a:t>部署網路流量監測和日誌分析工具</a:t>
            </a:r>
            <a:r>
              <a:rPr lang="en-US" altLang="zh-TW" sz="6400" dirty="0">
                <a:solidFill>
                  <a:schemeClr val="bg1"/>
                </a:solidFill>
              </a:rPr>
              <a:t>,</a:t>
            </a:r>
            <a:r>
              <a:rPr lang="zh-TW" altLang="en-US" sz="6400" dirty="0">
                <a:solidFill>
                  <a:schemeClr val="bg1"/>
                </a:solidFill>
              </a:rPr>
              <a:t>及時發現異常行為。制定完善的事件應變計畫</a:t>
            </a:r>
            <a:r>
              <a:rPr lang="en-US" altLang="zh-TW" sz="6400" dirty="0">
                <a:solidFill>
                  <a:schemeClr val="bg1"/>
                </a:solidFill>
              </a:rPr>
              <a:t>,</a:t>
            </a:r>
            <a:r>
              <a:rPr lang="zh-TW" altLang="en-US" sz="6400" dirty="0">
                <a:solidFill>
                  <a:schemeClr val="bg1"/>
                </a:solidFill>
              </a:rPr>
              <a:t>明確各部門的職責及緊急措施定期演練緊急應變</a:t>
            </a:r>
            <a:r>
              <a:rPr lang="en-US" altLang="zh-TW" sz="6400" dirty="0">
                <a:solidFill>
                  <a:schemeClr val="bg1"/>
                </a:solidFill>
              </a:rPr>
              <a:t>,</a:t>
            </a:r>
            <a:r>
              <a:rPr lang="zh-TW" altLang="en-US" sz="6400" dirty="0">
                <a:solidFill>
                  <a:schemeClr val="bg1"/>
                </a:solidFill>
              </a:rPr>
              <a:t>確保計劃的有效性。</a:t>
            </a:r>
          </a:p>
          <a:p>
            <a:pPr marL="152396" indent="0">
              <a:lnSpc>
                <a:spcPct val="140000"/>
              </a:lnSpc>
              <a:buNone/>
            </a:pPr>
            <a:endParaRPr lang="zh-TW" altLang="en-US" sz="4800" dirty="0"/>
          </a:p>
          <a:p>
            <a:pPr marL="152396" indent="0">
              <a:lnSpc>
                <a:spcPct val="140000"/>
              </a:lnSpc>
              <a:buNone/>
            </a:pPr>
            <a:r>
              <a:rPr lang="zh-TW" altLang="en-US" sz="7200" dirty="0">
                <a:solidFill>
                  <a:srgbClr val="FF0000"/>
                </a:solidFill>
                <a:highlight>
                  <a:srgbClr val="000000"/>
                </a:highlight>
              </a:rPr>
              <a:t>備份和災難復原</a:t>
            </a:r>
            <a:r>
              <a:rPr lang="en-US" altLang="zh-TW" sz="7200" dirty="0">
                <a:solidFill>
                  <a:srgbClr val="FF0000"/>
                </a:solidFill>
                <a:highlight>
                  <a:srgbClr val="000000"/>
                </a:highlight>
              </a:rPr>
              <a:t>:</a:t>
            </a:r>
          </a:p>
          <a:p>
            <a:pPr marL="152396" indent="0">
              <a:lnSpc>
                <a:spcPct val="140000"/>
              </a:lnSpc>
              <a:buNone/>
            </a:pPr>
            <a:r>
              <a:rPr lang="zh-TW" altLang="en-US" sz="6400" dirty="0">
                <a:solidFill>
                  <a:schemeClr val="bg1"/>
                </a:solidFill>
                <a:highlight>
                  <a:srgbClr val="000000"/>
                </a:highlight>
              </a:rPr>
              <a:t>建立完整的資料備份和災難復原機制</a:t>
            </a:r>
            <a:r>
              <a:rPr lang="en-US" altLang="zh-TW" sz="6400" dirty="0">
                <a:solidFill>
                  <a:schemeClr val="bg1"/>
                </a:solidFill>
                <a:highlight>
                  <a:srgbClr val="000000"/>
                </a:highlight>
              </a:rPr>
              <a:t>,</a:t>
            </a:r>
            <a:r>
              <a:rPr lang="zh-TW" altLang="en-US" sz="6400" dirty="0">
                <a:solidFill>
                  <a:schemeClr val="bg1"/>
                </a:solidFill>
                <a:highlight>
                  <a:srgbClr val="000000"/>
                </a:highlight>
              </a:rPr>
              <a:t>確保關鍵資料和系統的可復原性定期測試備份和復原方案</a:t>
            </a:r>
            <a:r>
              <a:rPr lang="en-US" altLang="zh-TW" sz="6400" dirty="0">
                <a:solidFill>
                  <a:schemeClr val="bg1"/>
                </a:solidFill>
                <a:highlight>
                  <a:srgbClr val="000000"/>
                </a:highlight>
              </a:rPr>
              <a:t>,</a:t>
            </a:r>
            <a:r>
              <a:rPr lang="zh-TW" altLang="en-US" sz="6400" dirty="0">
                <a:solidFill>
                  <a:schemeClr val="bg1"/>
                </a:solidFill>
                <a:highlight>
                  <a:srgbClr val="000000"/>
                </a:highlight>
              </a:rPr>
              <a:t>確保其可靠性。</a:t>
            </a:r>
          </a:p>
          <a:p>
            <a:pPr marL="152396" indent="0">
              <a:lnSpc>
                <a:spcPct val="140000"/>
              </a:lnSpc>
              <a:buNone/>
            </a:pPr>
            <a:endParaRPr lang="zh-TW" altLang="en-US" sz="4800" dirty="0">
              <a:solidFill>
                <a:schemeClr val="bg1"/>
              </a:solidFill>
            </a:endParaRPr>
          </a:p>
          <a:p>
            <a:pPr marL="152396" indent="0">
              <a:lnSpc>
                <a:spcPct val="140000"/>
              </a:lnSpc>
              <a:buNone/>
            </a:pPr>
            <a:r>
              <a:rPr lang="zh-TW" altLang="en-US" sz="7200" dirty="0">
                <a:solidFill>
                  <a:srgbClr val="FF0000"/>
                </a:solidFill>
              </a:rPr>
              <a:t>安全意識培訓</a:t>
            </a:r>
            <a:r>
              <a:rPr lang="en-US" altLang="zh-TW" sz="7200" dirty="0">
                <a:solidFill>
                  <a:srgbClr val="FF0000"/>
                </a:solidFill>
              </a:rPr>
              <a:t>:</a:t>
            </a:r>
          </a:p>
          <a:p>
            <a:pPr marL="152396" indent="0">
              <a:lnSpc>
                <a:spcPct val="140000"/>
              </a:lnSpc>
              <a:buNone/>
            </a:pPr>
            <a:r>
              <a:rPr lang="zh-TW" altLang="en-US" sz="6400" dirty="0">
                <a:solidFill>
                  <a:schemeClr val="bg1"/>
                </a:solidFill>
              </a:rPr>
              <a:t>對員工進行持續的網路安全培訓</a:t>
            </a:r>
            <a:r>
              <a:rPr lang="en-US" altLang="zh-TW" sz="6400" dirty="0">
                <a:solidFill>
                  <a:schemeClr val="bg1"/>
                </a:solidFill>
              </a:rPr>
              <a:t>,</a:t>
            </a:r>
            <a:r>
              <a:rPr lang="zh-TW" altLang="en-US" sz="6400" dirty="0">
                <a:solidFill>
                  <a:schemeClr val="bg1"/>
                </a:solidFill>
              </a:rPr>
              <a:t>提高他們識別和應對威脅的能力。培養員工的安全意識</a:t>
            </a:r>
            <a:r>
              <a:rPr lang="en-US" altLang="zh-TW" sz="6400" dirty="0">
                <a:solidFill>
                  <a:schemeClr val="bg1"/>
                </a:solidFill>
              </a:rPr>
              <a:t>,</a:t>
            </a:r>
            <a:r>
              <a:rPr lang="zh-TW" altLang="en-US" sz="6400" dirty="0">
                <a:solidFill>
                  <a:schemeClr val="bg1"/>
                </a:solidFill>
              </a:rPr>
              <a:t>鼓勵他們主動參與網路安全防護。</a:t>
            </a:r>
          </a:p>
          <a:p>
            <a:pPr marL="152396" indent="0">
              <a:lnSpc>
                <a:spcPct val="140000"/>
              </a:lnSpc>
              <a:buNone/>
            </a:pPr>
            <a:endParaRPr lang="zh-TW" altLang="en-US" sz="4800" dirty="0">
              <a:solidFill>
                <a:schemeClr val="bg1"/>
              </a:solidFill>
            </a:endParaRPr>
          </a:p>
          <a:p>
            <a:pPr marL="152396" indent="0">
              <a:buNone/>
            </a:pPr>
            <a:endParaRPr lang="zh-HK" altLang="en-US" dirty="0"/>
          </a:p>
        </p:txBody>
      </p:sp>
    </p:spTree>
    <p:extLst>
      <p:ext uri="{BB962C8B-B14F-4D97-AF65-F5344CB8AC3E}">
        <p14:creationId xmlns:p14="http://schemas.microsoft.com/office/powerpoint/2010/main" val="3657042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0984FAA-FA96-AB20-AD35-6581886D7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ACC404B1-884A-772E-25D9-B91D02C758D9}"/>
              </a:ext>
            </a:extLst>
          </p:cNvPr>
          <p:cNvSpPr>
            <a:spLocks noGrp="1"/>
          </p:cNvSpPr>
          <p:nvPr>
            <p:ph type="title"/>
          </p:nvPr>
        </p:nvSpPr>
        <p:spPr>
          <a:xfrm>
            <a:off x="358804" y="144827"/>
            <a:ext cx="11360800" cy="763600"/>
          </a:xfrm>
        </p:spPr>
        <p:txBody>
          <a:bodyPr>
            <a:normAutofit fontScale="90000"/>
          </a:bodyPr>
          <a:lstStyle/>
          <a:p>
            <a:r>
              <a:rPr lang="en-US" altLang="zh-TW" sz="3100" dirty="0">
                <a:solidFill>
                  <a:schemeClr val="bg1"/>
                </a:solidFill>
              </a:rPr>
              <a:t>2.3</a:t>
            </a:r>
            <a:r>
              <a:rPr lang="zh-TW" altLang="en-US" sz="3100" dirty="0">
                <a:solidFill>
                  <a:schemeClr val="bg1"/>
                </a:solidFill>
              </a:rPr>
              <a:t>安全問題來源</a:t>
            </a:r>
            <a:br>
              <a:rPr lang="zh-TW" altLang="en-US" dirty="0"/>
            </a:br>
            <a:endParaRPr lang="zh-HK" altLang="en-US" dirty="0"/>
          </a:p>
        </p:txBody>
      </p:sp>
      <p:sp>
        <p:nvSpPr>
          <p:cNvPr id="3" name="文字版面配置區 2">
            <a:extLst>
              <a:ext uri="{FF2B5EF4-FFF2-40B4-BE49-F238E27FC236}">
                <a16:creationId xmlns:a16="http://schemas.microsoft.com/office/drawing/2014/main" id="{A7A7D655-EDC0-4554-238C-6220A588A31E}"/>
              </a:ext>
            </a:extLst>
          </p:cNvPr>
          <p:cNvSpPr>
            <a:spLocks noGrp="1"/>
          </p:cNvSpPr>
          <p:nvPr>
            <p:ph type="body" idx="1"/>
          </p:nvPr>
        </p:nvSpPr>
        <p:spPr>
          <a:xfrm>
            <a:off x="244219" y="707486"/>
            <a:ext cx="11360800" cy="6056802"/>
          </a:xfrm>
        </p:spPr>
        <p:txBody>
          <a:bodyPr>
            <a:normAutofit fontScale="25000" lnSpcReduction="20000"/>
          </a:bodyPr>
          <a:lstStyle/>
          <a:p>
            <a:pPr marL="152396" indent="0">
              <a:lnSpc>
                <a:spcPct val="140000"/>
              </a:lnSpc>
              <a:buNone/>
            </a:pPr>
            <a:r>
              <a:rPr lang="zh-TW" altLang="en-US" sz="8000" dirty="0">
                <a:solidFill>
                  <a:srgbClr val="C00000"/>
                </a:solidFill>
                <a:highlight>
                  <a:srgbClr val="000000"/>
                </a:highlight>
              </a:rPr>
              <a:t>在網絡安全領域</a:t>
            </a:r>
            <a:r>
              <a:rPr lang="en-US" altLang="zh-TW" sz="8000" dirty="0">
                <a:solidFill>
                  <a:srgbClr val="C00000"/>
                </a:solidFill>
                <a:highlight>
                  <a:srgbClr val="000000"/>
                </a:highlight>
              </a:rPr>
              <a:t>,</a:t>
            </a:r>
            <a:r>
              <a:rPr lang="zh-TW" altLang="en-US" sz="8000" dirty="0">
                <a:solidFill>
                  <a:srgbClr val="C00000"/>
                </a:solidFill>
                <a:highlight>
                  <a:srgbClr val="000000"/>
                </a:highlight>
              </a:rPr>
              <a:t>目前最主要的問題包括以下幾個方面</a:t>
            </a:r>
            <a:r>
              <a:rPr lang="en-US" altLang="zh-TW" sz="4000" dirty="0">
                <a:solidFill>
                  <a:srgbClr val="C00000"/>
                </a:solidFill>
              </a:rPr>
              <a:t>:</a:t>
            </a:r>
          </a:p>
          <a:p>
            <a:pPr marL="152396" indent="0">
              <a:lnSpc>
                <a:spcPct val="140000"/>
              </a:lnSpc>
              <a:buNone/>
            </a:pPr>
            <a:endParaRPr lang="en-US" altLang="zh-TW" sz="4000" dirty="0"/>
          </a:p>
          <a:p>
            <a:pPr marL="152396" indent="0">
              <a:lnSpc>
                <a:spcPct val="140000"/>
              </a:lnSpc>
              <a:buNone/>
            </a:pPr>
            <a:r>
              <a:rPr lang="en-US" altLang="zh-TW" sz="7200" dirty="0">
                <a:solidFill>
                  <a:srgbClr val="FF0000"/>
                </a:solidFill>
              </a:rPr>
              <a:t>1. </a:t>
            </a:r>
            <a:r>
              <a:rPr lang="zh-TW" altLang="en-US" sz="7200" dirty="0">
                <a:solidFill>
                  <a:srgbClr val="FF0000"/>
                </a:solidFill>
              </a:rPr>
              <a:t>資料洩露</a:t>
            </a:r>
          </a:p>
          <a:p>
            <a:pPr>
              <a:lnSpc>
                <a:spcPct val="140000"/>
              </a:lnSpc>
            </a:pPr>
            <a:r>
              <a:rPr lang="zh-TW" altLang="en-US" sz="6400" dirty="0">
                <a:solidFill>
                  <a:schemeClr val="bg1"/>
                </a:solidFill>
                <a:highlight>
                  <a:srgbClr val="000000"/>
                </a:highlight>
              </a:rPr>
              <a:t>黑客利用軟件漏洞、社會工程等手段</a:t>
            </a:r>
            <a:r>
              <a:rPr lang="en-US" altLang="zh-TW" sz="6400" dirty="0">
                <a:solidFill>
                  <a:schemeClr val="bg1"/>
                </a:solidFill>
                <a:highlight>
                  <a:srgbClr val="000000"/>
                </a:highlight>
              </a:rPr>
              <a:t>,</a:t>
            </a:r>
            <a:r>
              <a:rPr lang="zh-TW" altLang="en-US" sz="6400" dirty="0">
                <a:solidFill>
                  <a:schemeClr val="bg1"/>
                </a:solidFill>
                <a:highlight>
                  <a:srgbClr val="000000"/>
                </a:highlight>
              </a:rPr>
              <a:t>盜取個人隱私數據和企業機密信息</a:t>
            </a:r>
          </a:p>
          <a:p>
            <a:pPr>
              <a:lnSpc>
                <a:spcPct val="140000"/>
              </a:lnSpc>
            </a:pPr>
            <a:r>
              <a:rPr lang="zh-TW" altLang="en-US" sz="6400" dirty="0">
                <a:solidFill>
                  <a:schemeClr val="bg1"/>
                </a:solidFill>
                <a:highlight>
                  <a:srgbClr val="000000"/>
                </a:highlight>
              </a:rPr>
              <a:t>一旦用戶的身份信息、銀行賬號等外洩</a:t>
            </a:r>
            <a:r>
              <a:rPr lang="en-US" altLang="zh-TW" sz="6400" dirty="0">
                <a:solidFill>
                  <a:schemeClr val="bg1"/>
                </a:solidFill>
                <a:highlight>
                  <a:srgbClr val="000000"/>
                </a:highlight>
              </a:rPr>
              <a:t>,</a:t>
            </a:r>
            <a:r>
              <a:rPr lang="zh-TW" altLang="en-US" sz="6400" dirty="0">
                <a:solidFill>
                  <a:schemeClr val="bg1"/>
                </a:solidFill>
                <a:highlight>
                  <a:srgbClr val="000000"/>
                </a:highlight>
              </a:rPr>
              <a:t>極易遭受盜用、詐騙等犯罪風險</a:t>
            </a:r>
          </a:p>
          <a:p>
            <a:pPr marL="152396" indent="0">
              <a:lnSpc>
                <a:spcPct val="140000"/>
              </a:lnSpc>
              <a:buNone/>
            </a:pPr>
            <a:endParaRPr lang="zh-TW" altLang="en-US" sz="4000" dirty="0">
              <a:solidFill>
                <a:schemeClr val="bg1"/>
              </a:solidFill>
            </a:endParaRPr>
          </a:p>
          <a:p>
            <a:pPr marL="152396" indent="0">
              <a:lnSpc>
                <a:spcPct val="140000"/>
              </a:lnSpc>
              <a:buNone/>
            </a:pPr>
            <a:r>
              <a:rPr lang="en-US" altLang="zh-TW" sz="7200" dirty="0">
                <a:solidFill>
                  <a:srgbClr val="FF0000"/>
                </a:solidFill>
                <a:highlight>
                  <a:srgbClr val="000000"/>
                </a:highlight>
              </a:rPr>
              <a:t>2. </a:t>
            </a:r>
            <a:r>
              <a:rPr lang="zh-TW" altLang="en-US" sz="7200" dirty="0">
                <a:solidFill>
                  <a:srgbClr val="FF0000"/>
                </a:solidFill>
                <a:highlight>
                  <a:srgbClr val="000000"/>
                </a:highlight>
              </a:rPr>
              <a:t>木馬病毒</a:t>
            </a:r>
          </a:p>
          <a:p>
            <a:pPr>
              <a:lnSpc>
                <a:spcPct val="140000"/>
              </a:lnSpc>
            </a:pPr>
            <a:r>
              <a:rPr lang="zh-TW" altLang="en-US" sz="6400" dirty="0">
                <a:solidFill>
                  <a:schemeClr val="bg1"/>
                </a:solidFill>
                <a:highlight>
                  <a:srgbClr val="000000"/>
                </a:highlight>
              </a:rPr>
              <a:t>惡意程序植入用戶設備</a:t>
            </a:r>
            <a:r>
              <a:rPr lang="en-US" altLang="zh-TW" sz="6400" dirty="0">
                <a:solidFill>
                  <a:schemeClr val="bg1"/>
                </a:solidFill>
                <a:highlight>
                  <a:srgbClr val="000000"/>
                </a:highlight>
              </a:rPr>
              <a:t>,</a:t>
            </a:r>
            <a:r>
              <a:rPr lang="zh-TW" altLang="en-US" sz="6400" dirty="0">
                <a:solidFill>
                  <a:schemeClr val="bg1"/>
                </a:solidFill>
                <a:highlight>
                  <a:srgbClr val="000000"/>
                </a:highlight>
              </a:rPr>
              <a:t>監控用戶行為、盜取信息、發動攻擊</a:t>
            </a:r>
          </a:p>
          <a:p>
            <a:pPr>
              <a:lnSpc>
                <a:spcPct val="140000"/>
              </a:lnSpc>
            </a:pPr>
            <a:r>
              <a:rPr lang="zh-TW" altLang="en-US" sz="6400" dirty="0">
                <a:solidFill>
                  <a:schemeClr val="bg1"/>
                </a:solidFill>
                <a:highlight>
                  <a:srgbClr val="000000"/>
                </a:highlight>
              </a:rPr>
              <a:t>木馬病毒傳播迅速</a:t>
            </a:r>
            <a:r>
              <a:rPr lang="en-US" altLang="zh-TW" sz="6400" dirty="0">
                <a:solidFill>
                  <a:schemeClr val="bg1"/>
                </a:solidFill>
                <a:highlight>
                  <a:srgbClr val="000000"/>
                </a:highlight>
              </a:rPr>
              <a:t>,</a:t>
            </a:r>
            <a:r>
              <a:rPr lang="zh-TW" altLang="en-US" sz="6400" dirty="0">
                <a:solidFill>
                  <a:schemeClr val="bg1"/>
                </a:solidFill>
                <a:highlight>
                  <a:srgbClr val="000000"/>
                </a:highlight>
              </a:rPr>
              <a:t>一旦感染會給用戶帶來巨大損失</a:t>
            </a:r>
          </a:p>
          <a:p>
            <a:pPr marL="152396" indent="0">
              <a:lnSpc>
                <a:spcPct val="140000"/>
              </a:lnSpc>
              <a:buNone/>
            </a:pPr>
            <a:endParaRPr lang="zh-TW" altLang="en-US" sz="4000" dirty="0">
              <a:solidFill>
                <a:schemeClr val="bg1"/>
              </a:solidFill>
            </a:endParaRPr>
          </a:p>
          <a:p>
            <a:pPr marL="152396" indent="0">
              <a:lnSpc>
                <a:spcPct val="140000"/>
              </a:lnSpc>
              <a:buNone/>
            </a:pPr>
            <a:r>
              <a:rPr lang="en-US" altLang="zh-TW" sz="7200" dirty="0">
                <a:solidFill>
                  <a:srgbClr val="FF0000"/>
                </a:solidFill>
              </a:rPr>
              <a:t>3. </a:t>
            </a:r>
            <a:r>
              <a:rPr lang="zh-TW" altLang="en-US" sz="7200" dirty="0">
                <a:solidFill>
                  <a:srgbClr val="FF0000"/>
                </a:solidFill>
              </a:rPr>
              <a:t>分布式拒絕服務</a:t>
            </a:r>
            <a:r>
              <a:rPr lang="en-US" altLang="zh-TW" sz="7200" dirty="0">
                <a:solidFill>
                  <a:srgbClr val="FF0000"/>
                </a:solidFill>
              </a:rPr>
              <a:t>(DDoS)</a:t>
            </a:r>
            <a:r>
              <a:rPr lang="zh-TW" altLang="en-US" sz="7200" dirty="0">
                <a:solidFill>
                  <a:srgbClr val="FF0000"/>
                </a:solidFill>
              </a:rPr>
              <a:t>攻擊</a:t>
            </a:r>
          </a:p>
          <a:p>
            <a:pPr>
              <a:lnSpc>
                <a:spcPct val="140000"/>
              </a:lnSpc>
            </a:pPr>
            <a:r>
              <a:rPr lang="zh-TW" altLang="en-US" sz="7200" dirty="0">
                <a:solidFill>
                  <a:schemeClr val="bg1"/>
                </a:solidFill>
              </a:rPr>
              <a:t>黑客控制大量被感染設備</a:t>
            </a:r>
            <a:r>
              <a:rPr lang="en-US" altLang="zh-TW" sz="7200" dirty="0">
                <a:solidFill>
                  <a:schemeClr val="bg1"/>
                </a:solidFill>
              </a:rPr>
              <a:t>,</a:t>
            </a:r>
            <a:r>
              <a:rPr lang="zh-TW" altLang="en-US" sz="7200" dirty="0">
                <a:solidFill>
                  <a:schemeClr val="bg1"/>
                </a:solidFill>
              </a:rPr>
              <a:t>發動大規模流量攻擊</a:t>
            </a:r>
            <a:r>
              <a:rPr lang="en-US" altLang="zh-TW" sz="7200" dirty="0">
                <a:solidFill>
                  <a:schemeClr val="bg1"/>
                </a:solidFill>
              </a:rPr>
              <a:t>,</a:t>
            </a:r>
            <a:r>
              <a:rPr lang="zh-TW" altLang="en-US" sz="7200" dirty="0">
                <a:solidFill>
                  <a:schemeClr val="bg1"/>
                </a:solidFill>
              </a:rPr>
              <a:t>癱瘓目標網站或系統</a:t>
            </a:r>
          </a:p>
          <a:p>
            <a:pPr>
              <a:lnSpc>
                <a:spcPct val="140000"/>
              </a:lnSpc>
            </a:pPr>
            <a:r>
              <a:rPr lang="zh-TW" altLang="en-US" sz="7200" dirty="0">
                <a:solidFill>
                  <a:schemeClr val="bg1"/>
                </a:solidFill>
              </a:rPr>
              <a:t>對政府部門、金融機構等重要行業造成嚴重影響</a:t>
            </a:r>
          </a:p>
          <a:p>
            <a:pPr marL="152396" indent="0">
              <a:lnSpc>
                <a:spcPct val="140000"/>
              </a:lnSpc>
              <a:buNone/>
            </a:pPr>
            <a:endParaRPr lang="zh-TW" altLang="en-US" sz="4000" dirty="0"/>
          </a:p>
          <a:p>
            <a:pPr marL="152396" indent="0">
              <a:lnSpc>
                <a:spcPct val="140000"/>
              </a:lnSpc>
              <a:buNone/>
            </a:pPr>
            <a:r>
              <a:rPr lang="en-US" altLang="zh-TW" sz="7200" dirty="0">
                <a:solidFill>
                  <a:srgbClr val="FF0000"/>
                </a:solidFill>
                <a:highlight>
                  <a:srgbClr val="000000"/>
                </a:highlight>
              </a:rPr>
              <a:t>4. </a:t>
            </a:r>
            <a:r>
              <a:rPr lang="zh-TW" altLang="en-US" sz="7200" dirty="0">
                <a:solidFill>
                  <a:srgbClr val="FF0000"/>
                </a:solidFill>
                <a:highlight>
                  <a:srgbClr val="000000"/>
                </a:highlight>
              </a:rPr>
              <a:t>勒索軟件</a:t>
            </a:r>
          </a:p>
          <a:p>
            <a:pPr>
              <a:lnSpc>
                <a:spcPct val="140000"/>
              </a:lnSpc>
            </a:pPr>
            <a:r>
              <a:rPr lang="zh-TW" altLang="en-US" sz="6400" dirty="0">
                <a:solidFill>
                  <a:schemeClr val="bg1"/>
                </a:solidFill>
                <a:highlight>
                  <a:srgbClr val="000000"/>
                </a:highlight>
              </a:rPr>
              <a:t>加密用戶文件並索要贖金</a:t>
            </a:r>
            <a:r>
              <a:rPr lang="en-US" altLang="zh-TW" sz="6400" dirty="0">
                <a:solidFill>
                  <a:schemeClr val="bg1"/>
                </a:solidFill>
                <a:highlight>
                  <a:srgbClr val="000000"/>
                </a:highlight>
              </a:rPr>
              <a:t>,</a:t>
            </a:r>
            <a:r>
              <a:rPr lang="zh-TW" altLang="en-US" sz="6400" dirty="0">
                <a:solidFill>
                  <a:schemeClr val="bg1"/>
                </a:solidFill>
                <a:highlight>
                  <a:srgbClr val="000000"/>
                </a:highlight>
              </a:rPr>
              <a:t>給個人和企業帶來極大經濟損失</a:t>
            </a:r>
          </a:p>
          <a:p>
            <a:pPr>
              <a:lnSpc>
                <a:spcPct val="140000"/>
              </a:lnSpc>
            </a:pPr>
            <a:r>
              <a:rPr lang="zh-TW" altLang="en-US" sz="6400" dirty="0">
                <a:solidFill>
                  <a:schemeClr val="bg1"/>
                </a:solidFill>
                <a:highlight>
                  <a:srgbClr val="000000"/>
                </a:highlight>
              </a:rPr>
              <a:t>即便支付贖金也無法完全恢復被加密的數據</a:t>
            </a:r>
          </a:p>
          <a:p>
            <a:pPr marL="152396" indent="0">
              <a:lnSpc>
                <a:spcPct val="140000"/>
              </a:lnSpc>
              <a:buNone/>
            </a:pPr>
            <a:endParaRPr lang="zh-TW" altLang="en-US" sz="4000" dirty="0"/>
          </a:p>
          <a:p>
            <a:pPr marL="152396" indent="0">
              <a:lnSpc>
                <a:spcPct val="140000"/>
              </a:lnSpc>
              <a:buNone/>
            </a:pPr>
            <a:r>
              <a:rPr lang="en-US" altLang="zh-TW" sz="7200" dirty="0">
                <a:solidFill>
                  <a:srgbClr val="FF0000"/>
                </a:solidFill>
                <a:highlight>
                  <a:srgbClr val="000000"/>
                </a:highlight>
              </a:rPr>
              <a:t>5. </a:t>
            </a:r>
            <a:r>
              <a:rPr lang="zh-TW" altLang="en-US" sz="7200" dirty="0">
                <a:solidFill>
                  <a:srgbClr val="FF0000"/>
                </a:solidFill>
                <a:highlight>
                  <a:srgbClr val="000000"/>
                </a:highlight>
              </a:rPr>
              <a:t>物聯網設備安全</a:t>
            </a:r>
          </a:p>
          <a:p>
            <a:pPr>
              <a:lnSpc>
                <a:spcPct val="140000"/>
              </a:lnSpc>
            </a:pPr>
            <a:r>
              <a:rPr lang="zh-TW" altLang="en-US" sz="6400" dirty="0">
                <a:solidFill>
                  <a:schemeClr val="bg1"/>
                </a:solidFill>
                <a:highlight>
                  <a:srgbClr val="000000"/>
                </a:highlight>
              </a:rPr>
              <a:t>物聯網設備</a:t>
            </a:r>
            <a:r>
              <a:rPr lang="en-US" altLang="zh-TW" sz="6400" dirty="0">
                <a:solidFill>
                  <a:schemeClr val="bg1"/>
                </a:solidFill>
                <a:highlight>
                  <a:srgbClr val="000000"/>
                </a:highlight>
              </a:rPr>
              <a:t>(</a:t>
            </a:r>
            <a:r>
              <a:rPr lang="zh-TW" altLang="en-US" sz="6400" dirty="0">
                <a:solidFill>
                  <a:schemeClr val="bg1"/>
                </a:solidFill>
                <a:highlight>
                  <a:srgbClr val="000000"/>
                </a:highlight>
              </a:rPr>
              <a:t>如攝像頭、智能家電</a:t>
            </a:r>
            <a:r>
              <a:rPr lang="en-US" altLang="zh-TW" sz="6400" dirty="0">
                <a:solidFill>
                  <a:schemeClr val="bg1"/>
                </a:solidFill>
                <a:highlight>
                  <a:srgbClr val="000000"/>
                </a:highlight>
              </a:rPr>
              <a:t>)</a:t>
            </a:r>
            <a:r>
              <a:rPr lang="zh-TW" altLang="en-US" sz="6400" dirty="0">
                <a:solidFill>
                  <a:schemeClr val="bg1"/>
                </a:solidFill>
                <a:highlight>
                  <a:srgbClr val="000000"/>
                </a:highlight>
              </a:rPr>
              <a:t>安全性較差</a:t>
            </a:r>
            <a:r>
              <a:rPr lang="en-US" altLang="zh-TW" sz="6400" dirty="0">
                <a:solidFill>
                  <a:schemeClr val="bg1"/>
                </a:solidFill>
                <a:highlight>
                  <a:srgbClr val="000000"/>
                </a:highlight>
              </a:rPr>
              <a:t>,</a:t>
            </a:r>
            <a:r>
              <a:rPr lang="zh-TW" altLang="en-US" sz="6400" dirty="0">
                <a:solidFill>
                  <a:schemeClr val="bg1"/>
                </a:solidFill>
                <a:highlight>
                  <a:srgbClr val="000000"/>
                </a:highlight>
              </a:rPr>
              <a:t>易被黑客控制</a:t>
            </a:r>
          </a:p>
          <a:p>
            <a:pPr>
              <a:lnSpc>
                <a:spcPct val="140000"/>
              </a:lnSpc>
            </a:pPr>
            <a:r>
              <a:rPr lang="zh-TW" altLang="en-US" sz="6400" dirty="0">
                <a:solidFill>
                  <a:schemeClr val="bg1"/>
                </a:solidFill>
                <a:highlight>
                  <a:srgbClr val="000000"/>
                </a:highlight>
              </a:rPr>
              <a:t>一旦被入侵</a:t>
            </a:r>
            <a:r>
              <a:rPr lang="en-US" altLang="zh-TW" sz="6400" dirty="0">
                <a:solidFill>
                  <a:schemeClr val="bg1"/>
                </a:solidFill>
                <a:highlight>
                  <a:srgbClr val="000000"/>
                </a:highlight>
              </a:rPr>
              <a:t>,</a:t>
            </a:r>
            <a:r>
              <a:rPr lang="zh-TW" altLang="en-US" sz="6400" dirty="0">
                <a:solidFill>
                  <a:schemeClr val="bg1"/>
                </a:solidFill>
                <a:highlight>
                  <a:srgbClr val="000000"/>
                </a:highlight>
              </a:rPr>
              <a:t>可能成為發動</a:t>
            </a:r>
            <a:r>
              <a:rPr lang="en-US" altLang="zh-TW" sz="6400" dirty="0">
                <a:solidFill>
                  <a:schemeClr val="bg1"/>
                </a:solidFill>
                <a:highlight>
                  <a:srgbClr val="000000"/>
                </a:highlight>
              </a:rPr>
              <a:t>DDoS</a:t>
            </a:r>
            <a:r>
              <a:rPr lang="zh-TW" altLang="en-US" sz="6400" dirty="0">
                <a:solidFill>
                  <a:schemeClr val="bg1"/>
                </a:solidFill>
                <a:highlight>
                  <a:srgbClr val="000000"/>
                </a:highlight>
              </a:rPr>
              <a:t>攻擊的</a:t>
            </a:r>
            <a:r>
              <a:rPr lang="en-US" altLang="zh-TW" sz="6400" dirty="0">
                <a:solidFill>
                  <a:schemeClr val="bg1"/>
                </a:solidFill>
                <a:highlight>
                  <a:srgbClr val="000000"/>
                </a:highlight>
              </a:rPr>
              <a:t>"</a:t>
            </a:r>
            <a:r>
              <a:rPr lang="zh-TW" altLang="en-US" sz="6400" dirty="0">
                <a:solidFill>
                  <a:schemeClr val="bg1"/>
                </a:solidFill>
                <a:highlight>
                  <a:srgbClr val="000000"/>
                </a:highlight>
              </a:rPr>
              <a:t>肉機</a:t>
            </a:r>
            <a:r>
              <a:rPr lang="en-US" altLang="zh-TW" sz="6400" dirty="0">
                <a:solidFill>
                  <a:schemeClr val="bg1"/>
                </a:solidFill>
                <a:highlight>
                  <a:srgbClr val="000000"/>
                </a:highlight>
              </a:rPr>
              <a:t>"</a:t>
            </a:r>
          </a:p>
          <a:p>
            <a:endParaRPr lang="zh-HK" altLang="en-US" dirty="0"/>
          </a:p>
        </p:txBody>
      </p:sp>
    </p:spTree>
    <p:extLst>
      <p:ext uri="{BB962C8B-B14F-4D97-AF65-F5344CB8AC3E}">
        <p14:creationId xmlns:p14="http://schemas.microsoft.com/office/powerpoint/2010/main" val="3976141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467866-C687-9327-8742-A2F7B616A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05E7C49C-D758-7B8E-0FE6-AA2C58EA83A4}"/>
              </a:ext>
            </a:extLst>
          </p:cNvPr>
          <p:cNvSpPr>
            <a:spLocks noGrp="1"/>
          </p:cNvSpPr>
          <p:nvPr>
            <p:ph type="title"/>
          </p:nvPr>
        </p:nvSpPr>
        <p:spPr/>
        <p:txBody>
          <a:bodyPr>
            <a:normAutofit/>
          </a:bodyPr>
          <a:lstStyle/>
          <a:p>
            <a:r>
              <a:rPr lang="en-US" altLang="zh-TW" sz="2800" dirty="0">
                <a:solidFill>
                  <a:schemeClr val="bg1"/>
                </a:solidFill>
                <a:highlight>
                  <a:srgbClr val="000000"/>
                </a:highlight>
              </a:rPr>
              <a:t>2.4</a:t>
            </a:r>
            <a:r>
              <a:rPr lang="zh-TW" altLang="en-US" sz="2800" dirty="0">
                <a:solidFill>
                  <a:schemeClr val="bg1"/>
                </a:solidFill>
                <a:highlight>
                  <a:srgbClr val="000000"/>
                </a:highlight>
              </a:rPr>
              <a:t>案例研究</a:t>
            </a:r>
            <a:endParaRPr lang="zh-HK" altLang="en-US" sz="2800" dirty="0">
              <a:solidFill>
                <a:schemeClr val="bg1"/>
              </a:solidFill>
              <a:highlight>
                <a:srgbClr val="000000"/>
              </a:highlight>
            </a:endParaRPr>
          </a:p>
        </p:txBody>
      </p:sp>
      <p:sp>
        <p:nvSpPr>
          <p:cNvPr id="3" name="標題 1">
            <a:extLst>
              <a:ext uri="{FF2B5EF4-FFF2-40B4-BE49-F238E27FC236}">
                <a16:creationId xmlns:a16="http://schemas.microsoft.com/office/drawing/2014/main" id="{182FA336-A896-7739-9701-97F23051D63C}"/>
              </a:ext>
            </a:extLst>
          </p:cNvPr>
          <p:cNvSpPr txBox="1">
            <a:spLocks/>
          </p:cNvSpPr>
          <p:nvPr/>
        </p:nvSpPr>
        <p:spPr>
          <a:xfrm>
            <a:off x="1857247" y="2665400"/>
            <a:ext cx="11360800" cy="4076170"/>
          </a:xfrm>
          <a:prstGeom prst="rect">
            <a:avLst/>
          </a:prstGeom>
        </p:spPr>
        <p:txBody>
          <a:bodyPr spcFirstLastPara="1" vert="horz" wrap="square" lIns="91425" tIns="91425" rIns="91425" bIns="91425" rtlCol="0" anchor="t" anchorCtr="0">
            <a:normAutofit fontScale="97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endParaRPr lang="en-US" altLang="zh-CN" sz="20300" dirty="0"/>
          </a:p>
          <a:p>
            <a:endParaRPr lang="en-US" altLang="zh-CN" dirty="0"/>
          </a:p>
          <a:p>
            <a:endParaRPr lang="zh-HK" altLang="en-US" dirty="0"/>
          </a:p>
        </p:txBody>
      </p:sp>
      <p:sp>
        <p:nvSpPr>
          <p:cNvPr id="6" name="文字方塊 5">
            <a:extLst>
              <a:ext uri="{FF2B5EF4-FFF2-40B4-BE49-F238E27FC236}">
                <a16:creationId xmlns:a16="http://schemas.microsoft.com/office/drawing/2014/main" id="{D5D57634-EC41-50C2-D769-148D2E21769C}"/>
              </a:ext>
            </a:extLst>
          </p:cNvPr>
          <p:cNvSpPr txBox="1"/>
          <p:nvPr/>
        </p:nvSpPr>
        <p:spPr>
          <a:xfrm>
            <a:off x="557212" y="1029718"/>
            <a:ext cx="10415588" cy="6155531"/>
          </a:xfrm>
          <a:prstGeom prst="rect">
            <a:avLst/>
          </a:prstGeom>
          <a:noFill/>
        </p:spPr>
        <p:txBody>
          <a:bodyPr wrap="square">
            <a:spAutoFit/>
          </a:bodyPr>
          <a:lstStyle/>
          <a:p>
            <a:pPr rtl="0">
              <a:spcBef>
                <a:spcPts val="0"/>
              </a:spcBef>
              <a:spcAft>
                <a:spcPts val="0"/>
              </a:spcAft>
            </a:pPr>
            <a:r>
              <a:rPr lang="en-US" altLang="zh-HK" sz="2400" b="0" i="0" u="none" strike="noStrike" dirty="0">
                <a:solidFill>
                  <a:srgbClr val="FF0000"/>
                </a:solidFill>
                <a:effectLst/>
                <a:highlight>
                  <a:srgbClr val="000000"/>
                </a:highlight>
                <a:latin typeface="Play"/>
              </a:rPr>
              <a:t>1.</a:t>
            </a:r>
            <a:r>
              <a:rPr lang="zh-HK" altLang="en-US" sz="2000" b="0" i="0" u="none" strike="noStrike" dirty="0">
                <a:solidFill>
                  <a:srgbClr val="FF0000"/>
                </a:solidFill>
                <a:effectLst/>
                <a:highlight>
                  <a:srgbClr val="000000"/>
                </a:highlight>
                <a:latin typeface="Play"/>
              </a:rPr>
              <a:t>案例：</a:t>
            </a:r>
            <a:r>
              <a:rPr lang="en-US" altLang="zh-HK" sz="1600" b="1" i="0" u="none" strike="noStrike" dirty="0">
                <a:solidFill>
                  <a:schemeClr val="bg1"/>
                </a:solidFill>
                <a:effectLst/>
                <a:highlight>
                  <a:srgbClr val="000000"/>
                </a:highlight>
                <a:latin typeface="Arial" panose="020B0604020202020204" pitchFamily="34" charset="0"/>
              </a:rPr>
              <a:t>2022</a:t>
            </a:r>
            <a:r>
              <a:rPr lang="zh-HK" altLang="en-US" sz="1600" b="1" i="0" u="none" strike="noStrike" dirty="0">
                <a:solidFill>
                  <a:schemeClr val="bg1"/>
                </a:solidFill>
                <a:effectLst/>
                <a:highlight>
                  <a:srgbClr val="000000"/>
                </a:highlight>
                <a:latin typeface="Arial" panose="020B0604020202020204" pitchFamily="34" charset="0"/>
              </a:rPr>
              <a:t>年</a:t>
            </a:r>
            <a:r>
              <a:rPr lang="en-US" altLang="zh-HK" sz="1600" b="1" i="0" u="none" strike="noStrike" dirty="0">
                <a:solidFill>
                  <a:schemeClr val="bg1"/>
                </a:solidFill>
                <a:effectLst/>
                <a:highlight>
                  <a:srgbClr val="000000"/>
                </a:highlight>
                <a:latin typeface="Arial" panose="020B0604020202020204" pitchFamily="34" charset="0"/>
              </a:rPr>
              <a:t>4</a:t>
            </a:r>
            <a:r>
              <a:rPr lang="zh-HK" altLang="en-US" sz="1600" b="1" i="0" u="none" strike="noStrike" dirty="0">
                <a:solidFill>
                  <a:schemeClr val="bg1"/>
                </a:solidFill>
                <a:effectLst/>
                <a:highlight>
                  <a:srgbClr val="000000"/>
                </a:highlight>
                <a:latin typeface="Arial" panose="020B0604020202020204" pitchFamily="34" charset="0"/>
              </a:rPr>
              <a:t>月發生的亞馬遜</a:t>
            </a:r>
            <a:r>
              <a:rPr lang="en-US" altLang="zh-HK" sz="1600" b="1" i="0" u="none" strike="noStrike" dirty="0">
                <a:solidFill>
                  <a:schemeClr val="bg1"/>
                </a:solidFill>
                <a:effectLst/>
                <a:highlight>
                  <a:srgbClr val="000000"/>
                </a:highlight>
                <a:latin typeface="Arial" panose="020B0604020202020204" pitchFamily="34" charset="0"/>
              </a:rPr>
              <a:t>AWS</a:t>
            </a:r>
            <a:r>
              <a:rPr lang="zh-HK" altLang="en-US" sz="1600" b="1" i="0" u="none" strike="noStrike" dirty="0">
                <a:solidFill>
                  <a:schemeClr val="bg1"/>
                </a:solidFill>
                <a:effectLst/>
                <a:highlight>
                  <a:srgbClr val="000000"/>
                </a:highlight>
                <a:latin typeface="Arial" panose="020B0604020202020204" pitchFamily="34" charset="0"/>
              </a:rPr>
              <a:t>雲端服務中斷事件。</a:t>
            </a:r>
            <a:endParaRPr lang="zh-HK" altLang="en-US" b="0" dirty="0">
              <a:solidFill>
                <a:schemeClr val="bg1"/>
              </a:solidFill>
              <a:effectLst/>
              <a:highlight>
                <a:srgbClr val="000000"/>
              </a:highlight>
            </a:endParaRPr>
          </a:p>
          <a:p>
            <a:pPr rtl="0">
              <a:spcBef>
                <a:spcPts val="0"/>
              </a:spcBef>
              <a:spcAft>
                <a:spcPts val="0"/>
              </a:spcAft>
            </a:pPr>
            <a:r>
              <a:rPr lang="zh-HK" altLang="en-US" sz="1800" b="1" i="0" u="none" strike="noStrike" dirty="0">
                <a:solidFill>
                  <a:schemeClr val="bg1"/>
                </a:solidFill>
                <a:effectLst/>
                <a:highlight>
                  <a:srgbClr val="000000"/>
                </a:highlight>
                <a:latin typeface="Impact" panose="020B0806030902050204" pitchFamily="34" charset="0"/>
              </a:rPr>
              <a:t>詳細描述問題：</a:t>
            </a:r>
            <a:r>
              <a:rPr lang="zh-HK" altLang="en-US" sz="1600" b="1" i="0" u="none" strike="noStrike" dirty="0">
                <a:solidFill>
                  <a:schemeClr val="bg1"/>
                </a:solidFill>
                <a:effectLst/>
                <a:highlight>
                  <a:srgbClr val="000000"/>
                </a:highlight>
                <a:latin typeface="Arial" panose="020B0604020202020204" pitchFamily="34" charset="0"/>
              </a:rPr>
              <a:t>起因是</a:t>
            </a:r>
            <a:r>
              <a:rPr lang="en-US" altLang="zh-HK" sz="1600" b="1" i="0" u="none" strike="noStrike" dirty="0">
                <a:solidFill>
                  <a:schemeClr val="bg1"/>
                </a:solidFill>
                <a:effectLst/>
                <a:highlight>
                  <a:srgbClr val="000000"/>
                </a:highlight>
                <a:latin typeface="Arial" panose="020B0604020202020204" pitchFamily="34" charset="0"/>
              </a:rPr>
              <a:t>AWS</a:t>
            </a:r>
            <a:r>
              <a:rPr lang="zh-HK" altLang="en-US" sz="1600" b="1" i="0" u="none" strike="noStrike" dirty="0">
                <a:solidFill>
                  <a:schemeClr val="bg1"/>
                </a:solidFill>
                <a:effectLst/>
                <a:highlight>
                  <a:srgbClr val="000000"/>
                </a:highlight>
                <a:latin typeface="Arial" panose="020B0604020202020204" pitchFamily="34" charset="0"/>
              </a:rPr>
              <a:t>於去年發布的修補程式，出現了修補不全的情況，甚至還衍生新的弱點導致黑客靠漏洞入侵成功。當</a:t>
            </a:r>
            <a:r>
              <a:rPr lang="en-US" altLang="zh-HK" sz="1600" b="1" i="0" u="none" strike="noStrike" dirty="0">
                <a:solidFill>
                  <a:schemeClr val="bg1"/>
                </a:solidFill>
                <a:effectLst/>
                <a:highlight>
                  <a:srgbClr val="000000"/>
                </a:highlight>
                <a:latin typeface="Arial" panose="020B0604020202020204" pitchFamily="34" charset="0"/>
              </a:rPr>
              <a:t>AWS</a:t>
            </a:r>
            <a:r>
              <a:rPr lang="zh-HK" altLang="en-US" sz="1600" b="1" i="0" u="none" strike="noStrike" dirty="0">
                <a:solidFill>
                  <a:schemeClr val="bg1"/>
                </a:solidFill>
                <a:effectLst/>
                <a:highlight>
                  <a:srgbClr val="000000"/>
                </a:highlight>
                <a:latin typeface="Arial" panose="020B0604020202020204" pitchFamily="34" charset="0"/>
              </a:rPr>
              <a:t>的核心服務被入侵後</a:t>
            </a:r>
            <a:r>
              <a:rPr lang="en-US" altLang="zh-HK" sz="1600" b="1" i="0" u="none" strike="noStrike" dirty="0">
                <a:solidFill>
                  <a:schemeClr val="bg1"/>
                </a:solidFill>
                <a:effectLst/>
                <a:highlight>
                  <a:srgbClr val="000000"/>
                </a:highlight>
                <a:latin typeface="Arial" panose="020B0604020202020204" pitchFamily="34" charset="0"/>
              </a:rPr>
              <a:t>,</a:t>
            </a:r>
            <a:r>
              <a:rPr lang="zh-HK" altLang="en-US" sz="1600" b="1" i="0" u="none" strike="noStrike" dirty="0">
                <a:solidFill>
                  <a:schemeClr val="bg1"/>
                </a:solidFill>
                <a:effectLst/>
                <a:highlight>
                  <a:srgbClr val="000000"/>
                </a:highlight>
                <a:latin typeface="Arial" panose="020B0604020202020204" pitchFamily="34" charset="0"/>
              </a:rPr>
              <a:t>大量依賴</a:t>
            </a:r>
            <a:r>
              <a:rPr lang="en-US" altLang="zh-HK" sz="1600" b="1" i="0" u="none" strike="noStrike" dirty="0">
                <a:solidFill>
                  <a:schemeClr val="bg1"/>
                </a:solidFill>
                <a:effectLst/>
                <a:highlight>
                  <a:srgbClr val="000000"/>
                </a:highlight>
                <a:latin typeface="Arial" panose="020B0604020202020204" pitchFamily="34" charset="0"/>
              </a:rPr>
              <a:t>AWS</a:t>
            </a:r>
            <a:r>
              <a:rPr lang="zh-HK" altLang="en-US" sz="1600" b="1" i="0" u="none" strike="noStrike" dirty="0">
                <a:solidFill>
                  <a:schemeClr val="bg1"/>
                </a:solidFill>
                <a:effectLst/>
                <a:highlight>
                  <a:srgbClr val="000000"/>
                </a:highlight>
                <a:latin typeface="Arial" panose="020B0604020202020204" pitchFamily="34" charset="0"/>
              </a:rPr>
              <a:t>提供雲端服務的各類物聯網設備和應用也隨之癱瘓。這造成諸多企業的業務中斷</a:t>
            </a:r>
            <a:r>
              <a:rPr lang="en-US" altLang="zh-HK" sz="1600" b="1" i="0" u="none" strike="noStrike" dirty="0">
                <a:solidFill>
                  <a:schemeClr val="bg1"/>
                </a:solidFill>
                <a:effectLst/>
                <a:highlight>
                  <a:srgbClr val="000000"/>
                </a:highlight>
                <a:latin typeface="Arial" panose="020B0604020202020204" pitchFamily="34" charset="0"/>
              </a:rPr>
              <a:t>,</a:t>
            </a:r>
            <a:r>
              <a:rPr lang="zh-HK" altLang="en-US" sz="1600" b="1" i="0" u="none" strike="noStrike" dirty="0">
                <a:solidFill>
                  <a:schemeClr val="bg1"/>
                </a:solidFill>
                <a:effectLst/>
                <a:highlight>
                  <a:srgbClr val="000000"/>
                </a:highlight>
                <a:latin typeface="Arial" panose="020B0604020202020204" pitchFamily="34" charset="0"/>
              </a:rPr>
              <a:t>也給許多物聯網應用的正常運行帶來了重大影響。</a:t>
            </a:r>
            <a:endParaRPr lang="zh-HK" altLang="en-US" b="0" dirty="0">
              <a:solidFill>
                <a:schemeClr val="bg1"/>
              </a:solidFill>
              <a:effectLst/>
              <a:highlight>
                <a:srgbClr val="000000"/>
              </a:highlight>
            </a:endParaRPr>
          </a:p>
          <a:p>
            <a:pPr rtl="0">
              <a:spcBef>
                <a:spcPts val="0"/>
              </a:spcBef>
              <a:spcAft>
                <a:spcPts val="0"/>
              </a:spcAft>
            </a:pPr>
            <a:br>
              <a:rPr lang="zh-HK" altLang="en-US" b="0" dirty="0">
                <a:solidFill>
                  <a:schemeClr val="bg1"/>
                </a:solidFill>
                <a:effectLst/>
              </a:rPr>
            </a:br>
            <a:r>
              <a:rPr lang="en-US" altLang="zh-HK" sz="1800" b="1" i="0" u="none" strike="noStrike" dirty="0">
                <a:solidFill>
                  <a:srgbClr val="FF0000"/>
                </a:solidFill>
                <a:effectLst/>
                <a:highlight>
                  <a:srgbClr val="000000"/>
                </a:highlight>
                <a:latin typeface="Impact" panose="020B0806030902050204" pitchFamily="34" charset="0"/>
              </a:rPr>
              <a:t>2.</a:t>
            </a:r>
            <a:r>
              <a:rPr lang="zh-HK" altLang="en-US" sz="1800" b="1" i="0" u="none" strike="noStrike" dirty="0">
                <a:solidFill>
                  <a:srgbClr val="FF0000"/>
                </a:solidFill>
                <a:effectLst/>
                <a:highlight>
                  <a:srgbClr val="000000"/>
                </a:highlight>
                <a:latin typeface="Impact" panose="020B0806030902050204" pitchFamily="34" charset="0"/>
              </a:rPr>
              <a:t>解決過程：</a:t>
            </a:r>
            <a:r>
              <a:rPr lang="en-US" altLang="zh-HK" sz="1800" b="1" i="0" u="none" strike="noStrike" dirty="0">
                <a:solidFill>
                  <a:schemeClr val="bg1"/>
                </a:solidFill>
                <a:effectLst/>
                <a:highlight>
                  <a:srgbClr val="000000"/>
                </a:highlight>
                <a:latin typeface="Impact" panose="020B0806030902050204" pitchFamily="34" charset="0"/>
              </a:rPr>
              <a:t>AWS</a:t>
            </a:r>
            <a:r>
              <a:rPr lang="zh-HK" altLang="en-US" sz="1600" b="1" i="0" u="none" strike="noStrike" dirty="0">
                <a:solidFill>
                  <a:schemeClr val="bg1"/>
                </a:solidFill>
                <a:effectLst/>
                <a:highlight>
                  <a:srgbClr val="000000"/>
                </a:highlight>
                <a:latin typeface="Arial" panose="020B0604020202020204" pitchFamily="34" charset="0"/>
              </a:rPr>
              <a:t>啟動了緊急的故障排查和修復措施。迅速定位了問題的根源</a:t>
            </a:r>
            <a:r>
              <a:rPr lang="en-US" altLang="zh-HK" sz="1600" b="1" i="0" u="none" strike="noStrike" dirty="0">
                <a:solidFill>
                  <a:schemeClr val="bg1"/>
                </a:solidFill>
                <a:effectLst/>
                <a:highlight>
                  <a:srgbClr val="000000"/>
                </a:highlight>
                <a:latin typeface="Arial" panose="020B0604020202020204" pitchFamily="34" charset="0"/>
              </a:rPr>
              <a:t>,</a:t>
            </a:r>
            <a:r>
              <a:rPr lang="zh-HK" altLang="en-US" sz="1600" b="1" i="0" u="none" strike="noStrike" dirty="0">
                <a:solidFill>
                  <a:schemeClr val="bg1"/>
                </a:solidFill>
                <a:effectLst/>
                <a:highlight>
                  <a:srgbClr val="000000"/>
                </a:highlight>
                <a:latin typeface="Arial" panose="020B0604020202020204" pitchFamily="34" charset="0"/>
              </a:rPr>
              <a:t>並在人工</a:t>
            </a:r>
            <a:r>
              <a:rPr lang="en-US" altLang="zh-HK" sz="1600" b="1" i="0" u="none" strike="noStrike" dirty="0">
                <a:solidFill>
                  <a:schemeClr val="bg1"/>
                </a:solidFill>
                <a:effectLst/>
                <a:highlight>
                  <a:srgbClr val="000000"/>
                </a:highlight>
                <a:latin typeface="Arial" panose="020B0604020202020204" pitchFamily="34" charset="0"/>
              </a:rPr>
              <a:t>8</a:t>
            </a:r>
            <a:r>
              <a:rPr lang="zh-HK" altLang="en-US" sz="1600" b="1" i="0" u="none" strike="noStrike" dirty="0">
                <a:solidFill>
                  <a:schemeClr val="bg1"/>
                </a:solidFill>
                <a:effectLst/>
                <a:highlight>
                  <a:srgbClr val="000000"/>
                </a:highlight>
                <a:latin typeface="Arial" panose="020B0604020202020204" pitchFamily="34" charset="0"/>
              </a:rPr>
              <a:t>個小時的不停排查下找到問題並採取了一系列補救行動</a:t>
            </a:r>
            <a:r>
              <a:rPr lang="en-US" altLang="zh-HK" sz="1600" b="1" i="0" u="none" strike="noStrike" dirty="0">
                <a:solidFill>
                  <a:schemeClr val="bg1"/>
                </a:solidFill>
                <a:effectLst/>
                <a:highlight>
                  <a:srgbClr val="000000"/>
                </a:highlight>
                <a:latin typeface="Arial" panose="020B0604020202020204" pitchFamily="34" charset="0"/>
              </a:rPr>
              <a:t>,</a:t>
            </a:r>
            <a:r>
              <a:rPr lang="zh-HK" altLang="en-US" sz="1600" b="1" i="0" u="none" strike="noStrike" dirty="0">
                <a:solidFill>
                  <a:schemeClr val="bg1"/>
                </a:solidFill>
                <a:effectLst/>
                <a:highlight>
                  <a:srgbClr val="000000"/>
                </a:highlight>
                <a:latin typeface="Arial" panose="020B0604020202020204" pitchFamily="34" charset="0"/>
              </a:rPr>
              <a:t>包括切換到備用設施、調整網絡配置等來保障客人。</a:t>
            </a:r>
            <a:endParaRPr lang="zh-HK" altLang="en-US" b="0" dirty="0">
              <a:solidFill>
                <a:schemeClr val="bg1"/>
              </a:solidFill>
              <a:effectLst/>
              <a:highlight>
                <a:srgbClr val="000000"/>
              </a:highlight>
            </a:endParaRPr>
          </a:p>
          <a:p>
            <a:pPr rtl="0">
              <a:spcBef>
                <a:spcPts val="0"/>
              </a:spcBef>
              <a:spcAft>
                <a:spcPts val="0"/>
              </a:spcAft>
            </a:pPr>
            <a:br>
              <a:rPr lang="zh-HK" altLang="en-US" b="0" dirty="0">
                <a:solidFill>
                  <a:schemeClr val="bg1"/>
                </a:solidFill>
                <a:effectLst/>
                <a:highlight>
                  <a:srgbClr val="000000"/>
                </a:highlight>
              </a:rPr>
            </a:br>
            <a:br>
              <a:rPr lang="zh-HK" altLang="en-US" b="0" dirty="0">
                <a:solidFill>
                  <a:schemeClr val="bg1"/>
                </a:solidFill>
                <a:effectLst/>
                <a:highlight>
                  <a:srgbClr val="000000"/>
                </a:highlight>
              </a:rPr>
            </a:br>
            <a:r>
              <a:rPr lang="en-US" altLang="zh-HK" sz="1800" b="1" i="0" u="none" strike="noStrike" dirty="0">
                <a:solidFill>
                  <a:srgbClr val="FF0000"/>
                </a:solidFill>
                <a:effectLst/>
                <a:highlight>
                  <a:srgbClr val="000000"/>
                </a:highlight>
                <a:latin typeface="Impact" panose="020B0806030902050204" pitchFamily="34" charset="0"/>
              </a:rPr>
              <a:t>3.</a:t>
            </a:r>
            <a:r>
              <a:rPr lang="zh-HK" altLang="en-US" sz="1800" b="1" i="0" u="none" strike="noStrike" dirty="0">
                <a:solidFill>
                  <a:srgbClr val="FF0000"/>
                </a:solidFill>
                <a:effectLst/>
                <a:highlight>
                  <a:srgbClr val="000000"/>
                </a:highlight>
                <a:latin typeface="Impact" panose="020B0806030902050204" pitchFamily="34" charset="0"/>
              </a:rPr>
              <a:t>評估解決方案：</a:t>
            </a:r>
            <a:r>
              <a:rPr lang="zh-HK" altLang="en-US" sz="1800" b="1" i="0" u="none" strike="noStrike" dirty="0">
                <a:solidFill>
                  <a:schemeClr val="bg1"/>
                </a:solidFill>
                <a:effectLst/>
                <a:highlight>
                  <a:srgbClr val="000000"/>
                </a:highlight>
                <a:latin typeface="Arial" panose="020B0604020202020204" pitchFamily="34" charset="0"/>
              </a:rPr>
              <a:t>本次危機暴露出了物聯網系統架構中的一些潛在弱點第一就是度依賴單一雲服務提供商的架構如果供應商系統出問題整個系統就會癱瘓</a:t>
            </a:r>
            <a:r>
              <a:rPr lang="en-US" altLang="zh-HK" sz="1800" b="1" i="0" u="none" strike="noStrike" dirty="0">
                <a:solidFill>
                  <a:schemeClr val="bg1"/>
                </a:solidFill>
                <a:effectLst/>
                <a:highlight>
                  <a:srgbClr val="000000"/>
                </a:highlight>
                <a:latin typeface="Arial" panose="020B0604020202020204" pitchFamily="34" charset="0"/>
              </a:rPr>
              <a:t>,</a:t>
            </a:r>
            <a:r>
              <a:rPr lang="zh-HK" altLang="en-US" sz="1800" b="1" i="0" u="none" strike="noStrike" dirty="0">
                <a:solidFill>
                  <a:schemeClr val="bg1"/>
                </a:solidFill>
                <a:effectLst/>
                <a:highlight>
                  <a:srgbClr val="000000"/>
                </a:highlight>
                <a:latin typeface="Arial" panose="020B0604020202020204" pitchFamily="34" charset="0"/>
              </a:rPr>
              <a:t>不過</a:t>
            </a:r>
            <a:r>
              <a:rPr lang="zh-HK" altLang="en-US" sz="1800" b="1" i="0" u="none" strike="noStrike" dirty="0">
                <a:solidFill>
                  <a:schemeClr val="bg1"/>
                </a:solidFill>
                <a:effectLst/>
                <a:highlight>
                  <a:srgbClr val="000000"/>
                </a:highlight>
                <a:latin typeface="Impact" panose="020B0806030902050204" pitchFamily="34" charset="0"/>
              </a:rPr>
              <a:t>他在短短</a:t>
            </a:r>
            <a:r>
              <a:rPr lang="en-US" altLang="zh-HK" sz="1800" b="1" i="0" u="none" strike="noStrike" dirty="0">
                <a:solidFill>
                  <a:schemeClr val="bg1"/>
                </a:solidFill>
                <a:effectLst/>
                <a:highlight>
                  <a:srgbClr val="000000"/>
                </a:highlight>
                <a:latin typeface="Impact" panose="020B0806030902050204" pitchFamily="34" charset="0"/>
              </a:rPr>
              <a:t>8</a:t>
            </a:r>
            <a:r>
              <a:rPr lang="zh-HK" altLang="en-US" sz="1800" b="1" i="0" u="none" strike="noStrike" dirty="0">
                <a:solidFill>
                  <a:schemeClr val="bg1"/>
                </a:solidFill>
                <a:effectLst/>
                <a:highlight>
                  <a:srgbClr val="000000"/>
                </a:highlight>
                <a:latin typeface="Impact" panose="020B0806030902050204" pitchFamily="34" charset="0"/>
              </a:rPr>
              <a:t>個小時內就解決了關於</a:t>
            </a:r>
            <a:r>
              <a:rPr lang="en-US" altLang="zh-HK" sz="1800" b="1" i="0" u="none" strike="noStrike" dirty="0">
                <a:solidFill>
                  <a:schemeClr val="bg1"/>
                </a:solidFill>
                <a:effectLst/>
                <a:highlight>
                  <a:srgbClr val="000000"/>
                </a:highlight>
                <a:latin typeface="Impact" panose="020B0806030902050204" pitchFamily="34" charset="0"/>
              </a:rPr>
              <a:t>AWS</a:t>
            </a:r>
            <a:r>
              <a:rPr lang="zh-HK" altLang="en-US" sz="1800" b="1" i="0" u="none" strike="noStrike" dirty="0">
                <a:solidFill>
                  <a:schemeClr val="bg1"/>
                </a:solidFill>
                <a:effectLst/>
                <a:highlight>
                  <a:srgbClr val="000000"/>
                </a:highlight>
                <a:latin typeface="Impact" panose="020B0806030902050204" pitchFamily="34" charset="0"/>
              </a:rPr>
              <a:t>在系統上的問題很大程度減少了對用戶的影響也反映出解決方案和操作起來基本一致。</a:t>
            </a:r>
            <a:endParaRPr lang="zh-HK" altLang="en-US" b="0" dirty="0">
              <a:solidFill>
                <a:schemeClr val="bg1"/>
              </a:solidFill>
              <a:effectLst/>
              <a:highlight>
                <a:srgbClr val="000000"/>
              </a:highlight>
            </a:endParaRPr>
          </a:p>
          <a:p>
            <a:pPr rtl="0">
              <a:spcBef>
                <a:spcPts val="0"/>
              </a:spcBef>
              <a:spcAft>
                <a:spcPts val="0"/>
              </a:spcAft>
            </a:pPr>
            <a:br>
              <a:rPr lang="zh-HK" altLang="en-US" b="0" dirty="0">
                <a:solidFill>
                  <a:schemeClr val="bg1"/>
                </a:solidFill>
                <a:effectLst/>
                <a:highlight>
                  <a:srgbClr val="000000"/>
                </a:highlight>
              </a:rPr>
            </a:br>
            <a:br>
              <a:rPr lang="zh-HK" altLang="en-US" b="0" dirty="0">
                <a:solidFill>
                  <a:schemeClr val="bg1"/>
                </a:solidFill>
                <a:effectLst/>
                <a:highlight>
                  <a:srgbClr val="000000"/>
                </a:highlight>
              </a:rPr>
            </a:br>
            <a:r>
              <a:rPr lang="en-US" altLang="zh-HK" sz="1800" b="1" i="0" u="none" strike="noStrike" dirty="0">
                <a:solidFill>
                  <a:srgbClr val="FF0000"/>
                </a:solidFill>
                <a:effectLst/>
                <a:highlight>
                  <a:srgbClr val="000000"/>
                </a:highlight>
                <a:latin typeface="Impact" panose="020B0806030902050204" pitchFamily="34" charset="0"/>
              </a:rPr>
              <a:t>4.</a:t>
            </a:r>
            <a:r>
              <a:rPr lang="zh-HK" altLang="en-US" sz="1800" b="1" i="0" u="none" strike="noStrike" dirty="0">
                <a:solidFill>
                  <a:srgbClr val="FF0000"/>
                </a:solidFill>
                <a:effectLst/>
                <a:highlight>
                  <a:srgbClr val="000000"/>
                </a:highlight>
                <a:latin typeface="Impact" panose="020B0806030902050204" pitchFamily="34" charset="0"/>
              </a:rPr>
              <a:t>從中學習：</a:t>
            </a:r>
            <a:r>
              <a:rPr lang="zh-HK" altLang="en-US" sz="1800" b="1" i="0" u="none" strike="noStrike" dirty="0">
                <a:solidFill>
                  <a:schemeClr val="bg1"/>
                </a:solidFill>
                <a:effectLst/>
                <a:highlight>
                  <a:srgbClr val="000000"/>
                </a:highlight>
                <a:latin typeface="Impact" panose="020B0806030902050204" pitchFamily="34" charset="0"/>
              </a:rPr>
              <a:t>遇到問題先是要冷靜並迅速做出補救措施同時還要做好隨時出現問題的補救措施</a:t>
            </a:r>
            <a:r>
              <a:rPr lang="en-US" altLang="zh-HK" sz="1800" b="1" i="0" u="none" strike="noStrike" dirty="0">
                <a:solidFill>
                  <a:schemeClr val="bg1"/>
                </a:solidFill>
                <a:effectLst/>
                <a:highlight>
                  <a:srgbClr val="000000"/>
                </a:highlight>
                <a:latin typeface="Impact" panose="020B0806030902050204" pitchFamily="34" charset="0"/>
              </a:rPr>
              <a:t>AWS</a:t>
            </a:r>
            <a:r>
              <a:rPr lang="zh-HK" altLang="en-US" sz="1800" b="1" i="0" u="none" strike="noStrike" dirty="0">
                <a:solidFill>
                  <a:schemeClr val="bg1"/>
                </a:solidFill>
                <a:effectLst/>
                <a:highlight>
                  <a:srgbClr val="000000"/>
                </a:highlight>
                <a:latin typeface="Impact" panose="020B0806030902050204" pitchFamily="34" charset="0"/>
              </a:rPr>
              <a:t>就考慮的周到。同時我也明白到物聯網的弱點是很容易出現漏洞給他人入侵機會。</a:t>
            </a:r>
            <a:endParaRPr lang="zh-HK" altLang="en-US" b="0" dirty="0">
              <a:solidFill>
                <a:schemeClr val="bg1"/>
              </a:solidFill>
              <a:effectLst/>
              <a:highlight>
                <a:srgbClr val="000000"/>
              </a:highlight>
            </a:endParaRPr>
          </a:p>
          <a:p>
            <a:pPr rtl="0">
              <a:spcBef>
                <a:spcPts val="0"/>
              </a:spcBef>
              <a:spcAft>
                <a:spcPts val="0"/>
              </a:spcAft>
            </a:pPr>
            <a:br>
              <a:rPr lang="zh-HK" altLang="en-US" b="0" dirty="0">
                <a:solidFill>
                  <a:schemeClr val="bg1"/>
                </a:solidFill>
                <a:effectLst/>
                <a:highlight>
                  <a:srgbClr val="000000"/>
                </a:highlight>
              </a:rPr>
            </a:br>
            <a:br>
              <a:rPr lang="zh-HK" altLang="en-US" b="0" dirty="0">
                <a:solidFill>
                  <a:schemeClr val="bg1"/>
                </a:solidFill>
                <a:effectLst/>
                <a:highlight>
                  <a:srgbClr val="000000"/>
                </a:highlight>
              </a:rPr>
            </a:br>
            <a:r>
              <a:rPr lang="en-US" altLang="zh-HK" sz="1800" b="1" i="0" u="none" strike="noStrike" dirty="0">
                <a:solidFill>
                  <a:srgbClr val="FF0000"/>
                </a:solidFill>
                <a:effectLst/>
                <a:highlight>
                  <a:srgbClr val="000000"/>
                </a:highlight>
                <a:latin typeface="Impact" panose="020B0806030902050204" pitchFamily="34" charset="0"/>
              </a:rPr>
              <a:t>5.</a:t>
            </a:r>
            <a:r>
              <a:rPr lang="zh-HK" altLang="en-US" sz="1800" b="1" i="0" u="none" strike="noStrike" dirty="0">
                <a:solidFill>
                  <a:srgbClr val="FF0000"/>
                </a:solidFill>
                <a:effectLst/>
                <a:highlight>
                  <a:srgbClr val="000000"/>
                </a:highlight>
                <a:latin typeface="Impact" panose="020B0806030902050204" pitchFamily="34" charset="0"/>
              </a:rPr>
              <a:t>未來預防：</a:t>
            </a:r>
            <a:r>
              <a:rPr lang="zh-HK" altLang="en-US" sz="1800" b="1" i="0" u="none" strike="noStrike" dirty="0">
                <a:solidFill>
                  <a:schemeClr val="bg1"/>
                </a:solidFill>
                <a:effectLst/>
                <a:highlight>
                  <a:srgbClr val="000000"/>
                </a:highlight>
                <a:latin typeface="Impact" panose="020B0806030902050204" pitchFamily="34" charset="0"/>
              </a:rPr>
              <a:t>首先</a:t>
            </a:r>
            <a:r>
              <a:rPr lang="zh-HK" altLang="en-US" sz="1600" b="1" i="0" u="none" strike="noStrike" dirty="0">
                <a:solidFill>
                  <a:schemeClr val="bg1"/>
                </a:solidFill>
                <a:effectLst/>
                <a:highlight>
                  <a:srgbClr val="000000"/>
                </a:highlight>
                <a:latin typeface="Arial" panose="020B0604020202020204" pitchFamily="34" charset="0"/>
              </a:rPr>
              <a:t>採用多雲</a:t>
            </a:r>
            <a:r>
              <a:rPr lang="en-US" altLang="zh-HK" sz="1600" b="1" i="0" u="none" strike="noStrike" dirty="0">
                <a:solidFill>
                  <a:schemeClr val="bg1"/>
                </a:solidFill>
                <a:effectLst/>
                <a:highlight>
                  <a:srgbClr val="000000"/>
                </a:highlight>
                <a:latin typeface="Arial" panose="020B0604020202020204" pitchFamily="34" charset="0"/>
              </a:rPr>
              <a:t>/</a:t>
            </a:r>
            <a:r>
              <a:rPr lang="zh-HK" altLang="en-US" sz="1600" b="1" i="0" u="none" strike="noStrike" dirty="0">
                <a:solidFill>
                  <a:schemeClr val="bg1"/>
                </a:solidFill>
                <a:effectLst/>
                <a:highlight>
                  <a:srgbClr val="000000"/>
                </a:highlight>
                <a:latin typeface="Arial" panose="020B0604020202020204" pitchFamily="34" charset="0"/>
              </a:rPr>
              <a:t>混合雲架構</a:t>
            </a:r>
            <a:r>
              <a:rPr lang="en-US" altLang="zh-HK" sz="1600" b="1" i="0" u="none" strike="noStrike" dirty="0">
                <a:solidFill>
                  <a:schemeClr val="bg1"/>
                </a:solidFill>
                <a:effectLst/>
                <a:highlight>
                  <a:srgbClr val="000000"/>
                </a:highlight>
                <a:latin typeface="Arial" panose="020B0604020202020204" pitchFamily="34" charset="0"/>
              </a:rPr>
              <a:t>,</a:t>
            </a:r>
            <a:r>
              <a:rPr lang="zh-HK" altLang="en-US" sz="1600" b="1" i="0" u="none" strike="noStrike" dirty="0">
                <a:solidFill>
                  <a:schemeClr val="bg1"/>
                </a:solidFill>
                <a:effectLst/>
                <a:highlight>
                  <a:srgbClr val="000000"/>
                </a:highlight>
                <a:latin typeface="Arial" panose="020B0604020202020204" pitchFamily="34" charset="0"/>
              </a:rPr>
              <a:t>減少單一供應商的依賴。</a:t>
            </a:r>
            <a:endParaRPr lang="zh-HK" altLang="en-US" b="0" dirty="0">
              <a:solidFill>
                <a:schemeClr val="bg1"/>
              </a:solidFill>
              <a:effectLst/>
              <a:highlight>
                <a:srgbClr val="000000"/>
              </a:highlight>
            </a:endParaRPr>
          </a:p>
          <a:p>
            <a:pPr rtl="0">
              <a:spcBef>
                <a:spcPts val="0"/>
              </a:spcBef>
              <a:spcAft>
                <a:spcPts val="0"/>
              </a:spcAft>
            </a:pPr>
            <a:r>
              <a:rPr lang="zh-HK" altLang="en-US" sz="1600" b="1" i="0" u="none" strike="noStrike" dirty="0">
                <a:solidFill>
                  <a:schemeClr val="bg1"/>
                </a:solidFill>
                <a:effectLst/>
                <a:highlight>
                  <a:srgbClr val="000000"/>
                </a:highlight>
                <a:latin typeface="Arial" panose="020B0604020202020204" pitchFamily="34" charset="0"/>
              </a:rPr>
              <a:t>強化設備端的自主運行和數據備份能力</a:t>
            </a:r>
            <a:r>
              <a:rPr lang="en-US" altLang="zh-HK" sz="1600" b="1" i="0" u="none" strike="noStrike" dirty="0">
                <a:solidFill>
                  <a:schemeClr val="bg1"/>
                </a:solidFill>
                <a:effectLst/>
                <a:highlight>
                  <a:srgbClr val="000000"/>
                </a:highlight>
                <a:latin typeface="Arial" panose="020B0604020202020204" pitchFamily="34" charset="0"/>
              </a:rPr>
              <a:t>,</a:t>
            </a:r>
            <a:r>
              <a:rPr lang="zh-HK" altLang="en-US" sz="1600" b="1" i="0" u="none" strike="noStrike" dirty="0">
                <a:solidFill>
                  <a:schemeClr val="bg1"/>
                </a:solidFill>
                <a:effectLst/>
                <a:highlight>
                  <a:srgbClr val="000000"/>
                </a:highlight>
                <a:latin typeface="Arial" panose="020B0604020202020204" pitchFamily="34" charset="0"/>
              </a:rPr>
              <a:t>提高系統的容錯性。</a:t>
            </a:r>
            <a:endParaRPr lang="zh-HK" altLang="en-US" b="0" dirty="0">
              <a:solidFill>
                <a:schemeClr val="bg1"/>
              </a:solidFill>
              <a:effectLst/>
              <a:highlight>
                <a:srgbClr val="000000"/>
              </a:highlight>
            </a:endParaRPr>
          </a:p>
          <a:p>
            <a:br>
              <a:rPr lang="zh-HK" altLang="en-US" dirty="0">
                <a:solidFill>
                  <a:schemeClr val="bg1"/>
                </a:solidFill>
                <a:highlight>
                  <a:srgbClr val="000000"/>
                </a:highlight>
              </a:rPr>
            </a:br>
            <a:endParaRPr lang="zh-HK" altLang="en-US" dirty="0">
              <a:solidFill>
                <a:schemeClr val="bg1"/>
              </a:solidFill>
              <a:highlight>
                <a:srgbClr val="000000"/>
              </a:highlight>
            </a:endParaRPr>
          </a:p>
        </p:txBody>
      </p:sp>
    </p:spTree>
    <p:extLst>
      <p:ext uri="{BB962C8B-B14F-4D97-AF65-F5344CB8AC3E}">
        <p14:creationId xmlns:p14="http://schemas.microsoft.com/office/powerpoint/2010/main" val="2925897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图片 4">
            <a:extLst>
              <a:ext uri="{FF2B5EF4-FFF2-40B4-BE49-F238E27FC236}">
                <a16:creationId xmlns:a16="http://schemas.microsoft.com/office/drawing/2014/main" id="{763306A8-DF70-1B95-C177-242FA03AE9D3}"/>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8758" b="11736"/>
          <a:stretch/>
        </p:blipFill>
        <p:spPr>
          <a:xfrm>
            <a:off x="-1" y="10"/>
            <a:ext cx="12192001" cy="6857990"/>
          </a:xfrm>
          <a:prstGeom prst="rect">
            <a:avLst/>
          </a:prstGeom>
        </p:spPr>
      </p:pic>
      <p:sp>
        <p:nvSpPr>
          <p:cNvPr id="2" name="標題 1">
            <a:extLst>
              <a:ext uri="{FF2B5EF4-FFF2-40B4-BE49-F238E27FC236}">
                <a16:creationId xmlns:a16="http://schemas.microsoft.com/office/drawing/2014/main" id="{BF361A09-0A8E-C137-D8B6-1D239C608AC0}"/>
              </a:ext>
            </a:extLst>
          </p:cNvPr>
          <p:cNvSpPr>
            <a:spLocks noGrp="1"/>
          </p:cNvSpPr>
          <p:nvPr>
            <p:ph type="title"/>
          </p:nvPr>
        </p:nvSpPr>
        <p:spPr>
          <a:xfrm>
            <a:off x="836676" y="2833352"/>
            <a:ext cx="10515600" cy="880229"/>
          </a:xfrm>
        </p:spPr>
        <p:txBody>
          <a:bodyPr vert="horz" lIns="91440" tIns="45720" rIns="91440" bIns="45720" rtlCol="0" anchor="b">
            <a:normAutofit/>
          </a:bodyPr>
          <a:lstStyle/>
          <a:p>
            <a:pPr algn="ctr">
              <a:spcBef>
                <a:spcPct val="0"/>
              </a:spcBef>
            </a:pPr>
            <a:r>
              <a:rPr lang="en-US" altLang="zh-TW" sz="5200" dirty="0">
                <a:solidFill>
                  <a:srgbClr val="FFFFFF"/>
                </a:solidFill>
                <a:latin typeface="標楷體" panose="03000509000000000000" pitchFamily="65" charset="-120"/>
                <a:ea typeface="標楷體" panose="03000509000000000000" pitchFamily="65" charset="-120"/>
              </a:rPr>
              <a:t>3.</a:t>
            </a:r>
            <a:r>
              <a:rPr lang="zh-TW" altLang="en-US" sz="5200" dirty="0">
                <a:solidFill>
                  <a:srgbClr val="FFFFFF"/>
                </a:solidFill>
                <a:latin typeface="標楷體" panose="03000509000000000000" pitchFamily="65" charset="-120"/>
                <a:ea typeface="標楷體" panose="03000509000000000000" pitchFamily="65" charset="-120"/>
              </a:rPr>
              <a:t>保護措施與模型連繫</a:t>
            </a:r>
            <a:endParaRPr lang="en-US" altLang="zh-HK" sz="5200" dirty="0">
              <a:solidFill>
                <a:srgbClr val="FFFFFF"/>
              </a:solidFill>
            </a:endParaRPr>
          </a:p>
        </p:txBody>
      </p:sp>
      <p:sp>
        <p:nvSpPr>
          <p:cNvPr id="6" name="文字方塊 5">
            <a:extLst>
              <a:ext uri="{FF2B5EF4-FFF2-40B4-BE49-F238E27FC236}">
                <a16:creationId xmlns:a16="http://schemas.microsoft.com/office/drawing/2014/main" id="{B28A3D77-AFBC-2321-B168-01A9C586D50C}"/>
              </a:ext>
            </a:extLst>
          </p:cNvPr>
          <p:cNvSpPr txBox="1"/>
          <p:nvPr/>
        </p:nvSpPr>
        <p:spPr>
          <a:xfrm>
            <a:off x="8928179" y="5276260"/>
            <a:ext cx="3345228" cy="1200329"/>
          </a:xfrm>
          <a:prstGeom prst="rect">
            <a:avLst/>
          </a:prstGeom>
          <a:noFill/>
        </p:spPr>
        <p:txBody>
          <a:bodyPr wrap="square">
            <a:spAutoFit/>
          </a:bodyPr>
          <a:lstStyle/>
          <a:p>
            <a:r>
              <a:rPr lang="zh-TW" altLang="en-US" dirty="0">
                <a:solidFill>
                  <a:schemeClr val="bg1"/>
                </a:solidFill>
              </a:rPr>
              <a:t>     </a:t>
            </a:r>
            <a:r>
              <a:rPr lang="en-US" altLang="zh-TW" dirty="0">
                <a:solidFill>
                  <a:schemeClr val="bg1"/>
                </a:solidFill>
              </a:rPr>
              <a:t>3.1 </a:t>
            </a:r>
            <a:r>
              <a:rPr lang="zh-TW" altLang="en-US" dirty="0">
                <a:solidFill>
                  <a:schemeClr val="bg1"/>
                </a:solidFill>
              </a:rPr>
              <a:t>保護措施</a:t>
            </a:r>
          </a:p>
          <a:p>
            <a:r>
              <a:rPr lang="zh-TW" altLang="en-US" dirty="0">
                <a:solidFill>
                  <a:schemeClr val="bg1"/>
                </a:solidFill>
              </a:rPr>
              <a:t>     </a:t>
            </a:r>
            <a:r>
              <a:rPr lang="en-US" altLang="zh-TW" dirty="0">
                <a:solidFill>
                  <a:schemeClr val="bg1"/>
                </a:solidFill>
              </a:rPr>
              <a:t>3.2 OSI </a:t>
            </a:r>
            <a:r>
              <a:rPr lang="zh-TW" altLang="en-US" dirty="0">
                <a:solidFill>
                  <a:schemeClr val="bg1"/>
                </a:solidFill>
              </a:rPr>
              <a:t>模型連繫</a:t>
            </a:r>
          </a:p>
          <a:p>
            <a:r>
              <a:rPr lang="zh-TW" altLang="en-US" dirty="0">
                <a:solidFill>
                  <a:schemeClr val="bg1"/>
                </a:solidFill>
              </a:rPr>
              <a:t>     </a:t>
            </a:r>
            <a:r>
              <a:rPr lang="en-US" altLang="zh-TW" dirty="0">
                <a:solidFill>
                  <a:schemeClr val="bg1"/>
                </a:solidFill>
              </a:rPr>
              <a:t>3.3 TCP/IP </a:t>
            </a:r>
            <a:r>
              <a:rPr lang="zh-TW" altLang="en-US" dirty="0">
                <a:solidFill>
                  <a:schemeClr val="bg1"/>
                </a:solidFill>
              </a:rPr>
              <a:t>模型連繫</a:t>
            </a:r>
          </a:p>
          <a:p>
            <a:r>
              <a:rPr lang="zh-TW" altLang="en-US" dirty="0">
                <a:solidFill>
                  <a:schemeClr val="bg1"/>
                </a:solidFill>
              </a:rPr>
              <a:t>     </a:t>
            </a:r>
            <a:r>
              <a:rPr lang="en-US" altLang="zh-TW" dirty="0">
                <a:solidFill>
                  <a:schemeClr val="bg1"/>
                </a:solidFill>
              </a:rPr>
              <a:t>3.4 </a:t>
            </a:r>
            <a:r>
              <a:rPr lang="zh-TW" altLang="en-US" dirty="0">
                <a:solidFill>
                  <a:schemeClr val="bg1"/>
                </a:solidFill>
              </a:rPr>
              <a:t>網絡架構模型連繫</a:t>
            </a:r>
          </a:p>
        </p:txBody>
      </p:sp>
    </p:spTree>
    <p:extLst>
      <p:ext uri="{BB962C8B-B14F-4D97-AF65-F5344CB8AC3E}">
        <p14:creationId xmlns:p14="http://schemas.microsoft.com/office/powerpoint/2010/main" val="2119362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A66B9D-CD19-CBCF-3147-2F42054C5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43" y="0"/>
            <a:ext cx="12100957" cy="6858000"/>
          </a:xfrm>
          <a:prstGeom prst="rect">
            <a:avLst/>
          </a:prstGeom>
        </p:spPr>
      </p:pic>
      <p:sp>
        <p:nvSpPr>
          <p:cNvPr id="2" name="標題 1">
            <a:extLst>
              <a:ext uri="{FF2B5EF4-FFF2-40B4-BE49-F238E27FC236}">
                <a16:creationId xmlns:a16="http://schemas.microsoft.com/office/drawing/2014/main" id="{ED0B603D-2469-8AF5-FBCA-93E037268ADE}"/>
              </a:ext>
            </a:extLst>
          </p:cNvPr>
          <p:cNvSpPr>
            <a:spLocks noGrp="1"/>
          </p:cNvSpPr>
          <p:nvPr>
            <p:ph type="title"/>
          </p:nvPr>
        </p:nvSpPr>
        <p:spPr/>
        <p:txBody>
          <a:bodyPr>
            <a:normAutofit fontScale="90000"/>
          </a:bodyPr>
          <a:lstStyle/>
          <a:p>
            <a:r>
              <a:rPr lang="zh-TW" altLang="en-US" sz="3100" dirty="0"/>
              <a:t> </a:t>
            </a:r>
            <a:r>
              <a:rPr lang="en-US" altLang="zh-TW" sz="3100" dirty="0"/>
              <a:t>3.1 </a:t>
            </a:r>
            <a:r>
              <a:rPr lang="zh-TW" altLang="en-US" sz="3100" dirty="0"/>
              <a:t>保護措施</a:t>
            </a:r>
            <a:br>
              <a:rPr lang="zh-TW" altLang="en-US" dirty="0"/>
            </a:br>
            <a:r>
              <a:rPr lang="zh-TW" altLang="en-US" dirty="0"/>
              <a:t>     </a:t>
            </a:r>
            <a:endParaRPr lang="zh-HK" altLang="en-US" dirty="0"/>
          </a:p>
        </p:txBody>
      </p:sp>
      <p:sp>
        <p:nvSpPr>
          <p:cNvPr id="3" name="文字版面配置區 2">
            <a:extLst>
              <a:ext uri="{FF2B5EF4-FFF2-40B4-BE49-F238E27FC236}">
                <a16:creationId xmlns:a16="http://schemas.microsoft.com/office/drawing/2014/main" id="{2409E81E-417C-BB99-1CB0-86462C46E79D}"/>
              </a:ext>
            </a:extLst>
          </p:cNvPr>
          <p:cNvSpPr>
            <a:spLocks noGrp="1"/>
          </p:cNvSpPr>
          <p:nvPr>
            <p:ph type="body" idx="1"/>
          </p:nvPr>
        </p:nvSpPr>
        <p:spPr>
          <a:xfrm>
            <a:off x="297793" y="1205652"/>
            <a:ext cx="11360800" cy="5391491"/>
          </a:xfrm>
        </p:spPr>
        <p:txBody>
          <a:bodyPr>
            <a:normAutofit fontScale="92500" lnSpcReduction="10000"/>
          </a:bodyPr>
          <a:lstStyle/>
          <a:p>
            <a:pPr marL="152396" indent="0">
              <a:buNone/>
            </a:pPr>
            <a:r>
              <a:rPr lang="zh-TW" altLang="en-US" sz="2200" dirty="0">
                <a:solidFill>
                  <a:srgbClr val="00B050"/>
                </a:solidFill>
              </a:rPr>
              <a:t>針對惡意軟件攻擊</a:t>
            </a:r>
            <a:r>
              <a:rPr lang="en-US" altLang="zh-TW" sz="2200" dirty="0">
                <a:solidFill>
                  <a:srgbClr val="00B050"/>
                </a:solidFill>
              </a:rPr>
              <a:t>,</a:t>
            </a:r>
            <a:r>
              <a:rPr lang="zh-TW" altLang="en-US" sz="2200" dirty="0">
                <a:solidFill>
                  <a:srgbClr val="00B050"/>
                </a:solidFill>
              </a:rPr>
              <a:t>網絡釣魚</a:t>
            </a:r>
            <a:r>
              <a:rPr lang="en-US" altLang="zh-TW" sz="2200" dirty="0">
                <a:solidFill>
                  <a:srgbClr val="00B050"/>
                </a:solidFill>
              </a:rPr>
              <a:t>,DDoS,</a:t>
            </a:r>
            <a:r>
              <a:rPr lang="zh-TW" altLang="en-US" sz="2200" dirty="0">
                <a:solidFill>
                  <a:srgbClr val="00B050"/>
                </a:solidFill>
              </a:rPr>
              <a:t>網絡入侵</a:t>
            </a:r>
            <a:r>
              <a:rPr lang="en-US" altLang="zh-TW" sz="2200" dirty="0">
                <a:solidFill>
                  <a:srgbClr val="00B050"/>
                </a:solidFill>
              </a:rPr>
              <a:t>,</a:t>
            </a:r>
            <a:r>
              <a:rPr lang="zh-TW" altLang="en-US" sz="2200" dirty="0">
                <a:solidFill>
                  <a:srgbClr val="00B050"/>
                </a:solidFill>
              </a:rPr>
              <a:t>內部人員威脅時</a:t>
            </a:r>
            <a:r>
              <a:rPr lang="en-US" altLang="zh-TW" sz="2200" dirty="0">
                <a:solidFill>
                  <a:srgbClr val="00B050"/>
                </a:solidFill>
              </a:rPr>
              <a:t>,</a:t>
            </a:r>
            <a:r>
              <a:rPr lang="zh-TW" altLang="en-US" sz="2200" dirty="0">
                <a:solidFill>
                  <a:srgbClr val="00B050"/>
                </a:solidFill>
              </a:rPr>
              <a:t>可使用一些保護措施或防禦策略</a:t>
            </a:r>
            <a:endParaRPr lang="en-US" altLang="zh-TW" sz="2200" dirty="0">
              <a:solidFill>
                <a:srgbClr val="00B050"/>
              </a:solidFill>
            </a:endParaRPr>
          </a:p>
          <a:p>
            <a:pPr marL="152396" indent="0">
              <a:buNone/>
            </a:pPr>
            <a:endParaRPr lang="zh-TW" altLang="en-US" sz="2000" dirty="0">
              <a:solidFill>
                <a:srgbClr val="00B050"/>
              </a:solidFill>
            </a:endParaRPr>
          </a:p>
          <a:p>
            <a:pPr marL="152396" indent="0">
              <a:lnSpc>
                <a:spcPct val="120000"/>
              </a:lnSpc>
              <a:buNone/>
            </a:pPr>
            <a:r>
              <a:rPr lang="zh-TW" altLang="en-US" sz="2200" dirty="0">
                <a:solidFill>
                  <a:schemeClr val="accent6">
                    <a:lumMod val="75000"/>
                  </a:schemeClr>
                </a:solidFill>
              </a:rPr>
              <a:t>入侵防禦</a:t>
            </a:r>
            <a:r>
              <a:rPr lang="en-US" altLang="zh-TW" sz="2200" dirty="0">
                <a:solidFill>
                  <a:schemeClr val="accent6">
                    <a:lumMod val="75000"/>
                  </a:schemeClr>
                </a:solidFill>
              </a:rPr>
              <a:t>:</a:t>
            </a:r>
          </a:p>
          <a:p>
            <a:pPr marL="152396" indent="0">
              <a:lnSpc>
                <a:spcPct val="120000"/>
              </a:lnSpc>
              <a:buNone/>
            </a:pPr>
            <a:r>
              <a:rPr lang="zh-TW" altLang="en-US" sz="1900" dirty="0"/>
              <a:t>部署入侵偵測和防禦系統</a:t>
            </a:r>
            <a:r>
              <a:rPr lang="en-US" altLang="zh-TW" sz="1900" dirty="0"/>
              <a:t>,</a:t>
            </a:r>
            <a:r>
              <a:rPr lang="zh-TW" altLang="en-US" sz="1900" dirty="0"/>
              <a:t>持續監控網絡</a:t>
            </a:r>
            <a:r>
              <a:rPr lang="zh-TW" altLang="en-US" sz="1900" dirty="0">
                <a:solidFill>
                  <a:schemeClr val="accent6">
                    <a:lumMod val="75000"/>
                  </a:schemeClr>
                </a:solidFill>
              </a:rPr>
              <a:t>活動</a:t>
            </a:r>
            <a:r>
              <a:rPr lang="zh-TW" altLang="en-US" sz="1900" dirty="0"/>
              <a:t>。</a:t>
            </a:r>
          </a:p>
          <a:p>
            <a:pPr marL="152396" indent="0">
              <a:lnSpc>
                <a:spcPct val="120000"/>
              </a:lnSpc>
              <a:buNone/>
            </a:pPr>
            <a:r>
              <a:rPr lang="zh-TW" altLang="en-US" sz="1900" dirty="0"/>
              <a:t>實施嚴格的身份驗證和訪問控制機制。</a:t>
            </a:r>
          </a:p>
          <a:p>
            <a:pPr marL="152396" indent="0">
              <a:lnSpc>
                <a:spcPct val="120000"/>
              </a:lnSpc>
              <a:buNone/>
            </a:pPr>
            <a:r>
              <a:rPr lang="zh-TW" altLang="en-US" sz="1900" dirty="0"/>
              <a:t>定期備份關鍵數據</a:t>
            </a:r>
            <a:r>
              <a:rPr lang="en-US" altLang="zh-TW" sz="1900" dirty="0"/>
              <a:t>,</a:t>
            </a:r>
            <a:r>
              <a:rPr lang="zh-TW" altLang="en-US" sz="1900" dirty="0"/>
              <a:t>以便在發生事故時能夠恢復。</a:t>
            </a:r>
            <a:endParaRPr lang="en-US" altLang="zh-TW" sz="1900" dirty="0"/>
          </a:p>
          <a:p>
            <a:pPr marL="152396" indent="0">
              <a:lnSpc>
                <a:spcPct val="120000"/>
              </a:lnSpc>
              <a:buNone/>
            </a:pPr>
            <a:endParaRPr lang="zh-TW" altLang="en-US" sz="2000" dirty="0"/>
          </a:p>
          <a:p>
            <a:pPr marL="152396" indent="0">
              <a:lnSpc>
                <a:spcPct val="120000"/>
              </a:lnSpc>
              <a:buNone/>
            </a:pPr>
            <a:r>
              <a:rPr lang="en-US" altLang="zh-TW" sz="2200" dirty="0">
                <a:solidFill>
                  <a:schemeClr val="accent6">
                    <a:lumMod val="75000"/>
                  </a:schemeClr>
                </a:solidFill>
              </a:rPr>
              <a:t>DDoS </a:t>
            </a:r>
            <a:r>
              <a:rPr lang="zh-TW" altLang="en-US" sz="2200" dirty="0">
                <a:solidFill>
                  <a:schemeClr val="accent6">
                    <a:lumMod val="75000"/>
                  </a:schemeClr>
                </a:solidFill>
              </a:rPr>
              <a:t>防護</a:t>
            </a:r>
            <a:r>
              <a:rPr lang="en-US" altLang="zh-TW" sz="2200" dirty="0">
                <a:solidFill>
                  <a:schemeClr val="accent6">
                    <a:lumMod val="75000"/>
                  </a:schemeClr>
                </a:solidFill>
              </a:rPr>
              <a:t>:</a:t>
            </a:r>
          </a:p>
          <a:p>
            <a:pPr marL="152396" indent="0">
              <a:lnSpc>
                <a:spcPct val="120000"/>
              </a:lnSpc>
              <a:buNone/>
            </a:pPr>
            <a:r>
              <a:rPr lang="zh-TW" altLang="en-US" sz="1900" dirty="0"/>
              <a:t>採用雲端 </a:t>
            </a:r>
            <a:r>
              <a:rPr lang="en-US" altLang="zh-TW" sz="1900" dirty="0"/>
              <a:t>DDoS </a:t>
            </a:r>
            <a:r>
              <a:rPr lang="zh-TW" altLang="en-US" sz="1900" dirty="0"/>
              <a:t>緩解服務或使用專門的 </a:t>
            </a:r>
            <a:r>
              <a:rPr lang="en-US" altLang="zh-TW" sz="1900" dirty="0"/>
              <a:t>DDoS </a:t>
            </a:r>
            <a:r>
              <a:rPr lang="zh-TW" altLang="en-US" sz="1900" dirty="0"/>
              <a:t>緩解設備。</a:t>
            </a:r>
          </a:p>
          <a:p>
            <a:pPr marL="152396" indent="0">
              <a:lnSpc>
                <a:spcPct val="120000"/>
              </a:lnSpc>
              <a:buNone/>
            </a:pPr>
            <a:r>
              <a:rPr lang="zh-TW" altLang="en-US" sz="1900" dirty="0"/>
              <a:t>設定網路路由器和防火牆以阻擋可疑流量。</a:t>
            </a:r>
          </a:p>
          <a:p>
            <a:pPr marL="152396" indent="0">
              <a:lnSpc>
                <a:spcPct val="120000"/>
              </a:lnSpc>
              <a:buNone/>
            </a:pPr>
            <a:r>
              <a:rPr lang="zh-TW" altLang="en-US" sz="1900" dirty="0"/>
              <a:t>與互聯網服務提供商合作</a:t>
            </a:r>
            <a:r>
              <a:rPr lang="en-US" altLang="zh-TW" sz="1900" dirty="0"/>
              <a:t>,</a:t>
            </a:r>
            <a:r>
              <a:rPr lang="zh-TW" altLang="en-US" sz="1900" dirty="0"/>
              <a:t>以識別和緩解 </a:t>
            </a:r>
            <a:r>
              <a:rPr lang="en-US" altLang="zh-TW" sz="1900" dirty="0"/>
              <a:t>DDoS </a:t>
            </a:r>
            <a:r>
              <a:rPr lang="zh-TW" altLang="en-US" sz="1900" dirty="0"/>
              <a:t>攻擊。</a:t>
            </a:r>
            <a:endParaRPr lang="en-US" altLang="zh-TW" sz="1900" dirty="0"/>
          </a:p>
          <a:p>
            <a:pPr marL="152396" indent="0">
              <a:lnSpc>
                <a:spcPct val="120000"/>
              </a:lnSpc>
              <a:buNone/>
            </a:pPr>
            <a:endParaRPr lang="zh-TW" altLang="en-US" sz="2000" dirty="0"/>
          </a:p>
          <a:p>
            <a:pPr marL="152396" indent="0">
              <a:lnSpc>
                <a:spcPct val="120000"/>
              </a:lnSpc>
              <a:buNone/>
            </a:pPr>
            <a:r>
              <a:rPr lang="zh-TW" altLang="en-US" sz="2200" dirty="0">
                <a:solidFill>
                  <a:schemeClr val="accent6">
                    <a:lumMod val="75000"/>
                  </a:schemeClr>
                </a:solidFill>
              </a:rPr>
              <a:t>網絡釣魚防護</a:t>
            </a:r>
            <a:r>
              <a:rPr lang="en-US" altLang="zh-TW" sz="2200" dirty="0">
                <a:solidFill>
                  <a:schemeClr val="accent6">
                    <a:lumMod val="75000"/>
                  </a:schemeClr>
                </a:solidFill>
              </a:rPr>
              <a:t>:</a:t>
            </a:r>
          </a:p>
          <a:p>
            <a:pPr marL="152396" indent="0">
              <a:lnSpc>
                <a:spcPct val="120000"/>
              </a:lnSpc>
              <a:buNone/>
            </a:pPr>
            <a:r>
              <a:rPr lang="zh-TW" altLang="en-US" sz="1900" dirty="0"/>
              <a:t>提高員工的網絡安全意識和識別釣魚郵件的能力。</a:t>
            </a:r>
          </a:p>
          <a:p>
            <a:pPr marL="152396" indent="0">
              <a:lnSpc>
                <a:spcPct val="120000"/>
              </a:lnSpc>
              <a:buNone/>
            </a:pPr>
            <a:r>
              <a:rPr lang="zh-TW" altLang="en-US" sz="1900" dirty="0"/>
              <a:t>部署電子郵件篩選系統</a:t>
            </a:r>
            <a:r>
              <a:rPr lang="en-US" altLang="zh-TW" sz="1900" dirty="0"/>
              <a:t>,</a:t>
            </a:r>
            <a:r>
              <a:rPr lang="zh-TW" altLang="en-US" sz="1900" dirty="0"/>
              <a:t>阻擋可疑的釣魚郵件。</a:t>
            </a:r>
          </a:p>
          <a:p>
            <a:pPr marL="152396" indent="0">
              <a:lnSpc>
                <a:spcPct val="120000"/>
              </a:lnSpc>
              <a:buNone/>
            </a:pPr>
            <a:r>
              <a:rPr lang="zh-TW" altLang="en-US" sz="1900" dirty="0"/>
              <a:t>建立嚴格的帳號管理和權限控制政策。</a:t>
            </a:r>
          </a:p>
        </p:txBody>
      </p:sp>
    </p:spTree>
    <p:extLst>
      <p:ext uri="{BB962C8B-B14F-4D97-AF65-F5344CB8AC3E}">
        <p14:creationId xmlns:p14="http://schemas.microsoft.com/office/powerpoint/2010/main" val="1784081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2733A5-6CC4-3424-FB6E-BECB6FA97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4EA54F96-D11D-39DD-8CE9-D8DDF633AE34}"/>
              </a:ext>
            </a:extLst>
          </p:cNvPr>
          <p:cNvSpPr>
            <a:spLocks noGrp="1"/>
          </p:cNvSpPr>
          <p:nvPr>
            <p:ph type="title"/>
          </p:nvPr>
        </p:nvSpPr>
        <p:spPr>
          <a:xfrm>
            <a:off x="348282" y="311496"/>
            <a:ext cx="11360800" cy="763600"/>
          </a:xfrm>
        </p:spPr>
        <p:txBody>
          <a:bodyPr>
            <a:normAutofit/>
          </a:bodyPr>
          <a:lstStyle/>
          <a:p>
            <a:r>
              <a:rPr lang="en-US" altLang="zh-HK" sz="2800" dirty="0"/>
              <a:t>3.1 </a:t>
            </a:r>
            <a:r>
              <a:rPr lang="zh-HK" altLang="en-US" sz="2800" dirty="0"/>
              <a:t>保護措施</a:t>
            </a:r>
          </a:p>
        </p:txBody>
      </p:sp>
      <p:sp>
        <p:nvSpPr>
          <p:cNvPr id="3" name="文字版面配置區 2">
            <a:extLst>
              <a:ext uri="{FF2B5EF4-FFF2-40B4-BE49-F238E27FC236}">
                <a16:creationId xmlns:a16="http://schemas.microsoft.com/office/drawing/2014/main" id="{5524C9F5-B0FB-15A6-DCBA-328873C73171}"/>
              </a:ext>
            </a:extLst>
          </p:cNvPr>
          <p:cNvSpPr>
            <a:spLocks noGrp="1"/>
          </p:cNvSpPr>
          <p:nvPr>
            <p:ph type="body" idx="1"/>
          </p:nvPr>
        </p:nvSpPr>
        <p:spPr>
          <a:xfrm>
            <a:off x="168768" y="774155"/>
            <a:ext cx="11360800" cy="6083845"/>
          </a:xfrm>
        </p:spPr>
        <p:txBody>
          <a:bodyPr>
            <a:normAutofit fontScale="55000" lnSpcReduction="20000"/>
          </a:bodyPr>
          <a:lstStyle/>
          <a:p>
            <a:pPr marL="152396" indent="0">
              <a:lnSpc>
                <a:spcPct val="140000"/>
              </a:lnSpc>
              <a:buNone/>
            </a:pPr>
            <a:r>
              <a:rPr lang="zh-TW" altLang="en-US" sz="3600" dirty="0">
                <a:solidFill>
                  <a:srgbClr val="00B050"/>
                </a:solidFill>
              </a:rPr>
              <a:t>有效性和實施成本</a:t>
            </a:r>
            <a:endParaRPr lang="en-US" altLang="zh-TW" sz="3600" dirty="0">
              <a:solidFill>
                <a:srgbClr val="00B050"/>
              </a:solidFill>
            </a:endParaRPr>
          </a:p>
          <a:p>
            <a:pPr marL="152396" indent="0">
              <a:lnSpc>
                <a:spcPct val="140000"/>
              </a:lnSpc>
              <a:buNone/>
            </a:pPr>
            <a:endParaRPr lang="en-US" altLang="zh-TW" dirty="0">
              <a:solidFill>
                <a:schemeClr val="accent6">
                  <a:lumMod val="75000"/>
                </a:schemeClr>
              </a:solidFill>
            </a:endParaRPr>
          </a:p>
          <a:p>
            <a:pPr marL="152396" indent="0">
              <a:lnSpc>
                <a:spcPct val="140000"/>
              </a:lnSpc>
              <a:buNone/>
            </a:pPr>
            <a:r>
              <a:rPr lang="zh-TW" altLang="en-US" dirty="0">
                <a:solidFill>
                  <a:schemeClr val="accent6">
                    <a:lumMod val="75000"/>
                  </a:schemeClr>
                </a:solidFill>
              </a:rPr>
              <a:t>入侵防禦</a:t>
            </a:r>
            <a:r>
              <a:rPr lang="en-US" altLang="zh-TW" dirty="0">
                <a:solidFill>
                  <a:schemeClr val="accent6">
                    <a:lumMod val="75000"/>
                  </a:schemeClr>
                </a:solidFill>
              </a:rPr>
              <a:t>:</a:t>
            </a:r>
          </a:p>
          <a:p>
            <a:pPr marL="152396" indent="0">
              <a:lnSpc>
                <a:spcPct val="140000"/>
              </a:lnSpc>
              <a:buNone/>
            </a:pPr>
            <a:r>
              <a:rPr lang="zh-TW" altLang="en-US" dirty="0"/>
              <a:t>組織需要根據自身的網絡規模、安全需求和預算進行成本效益分析。</a:t>
            </a:r>
          </a:p>
          <a:p>
            <a:pPr marL="152396" indent="0">
              <a:lnSpc>
                <a:spcPct val="140000"/>
              </a:lnSpc>
              <a:buNone/>
            </a:pPr>
            <a:r>
              <a:rPr lang="zh-TW" altLang="en-US" dirty="0"/>
              <a:t>可以採取分階段部署的方式</a:t>
            </a:r>
            <a:r>
              <a:rPr lang="en-US" altLang="zh-TW" dirty="0"/>
              <a:t>,</a:t>
            </a:r>
            <a:r>
              <a:rPr lang="zh-TW" altLang="en-US" dirty="0"/>
              <a:t>先針對關鍵系統和數據進行保護。</a:t>
            </a:r>
          </a:p>
          <a:p>
            <a:pPr marL="152396" indent="0">
              <a:lnSpc>
                <a:spcPct val="140000"/>
              </a:lnSpc>
              <a:buNone/>
            </a:pPr>
            <a:r>
              <a:rPr lang="zh-TW" altLang="en-US" dirty="0"/>
              <a:t>結合其他防護措施</a:t>
            </a:r>
            <a:r>
              <a:rPr lang="en-US" altLang="zh-TW" dirty="0"/>
              <a:t>,</a:t>
            </a:r>
            <a:r>
              <a:rPr lang="zh-TW" altLang="en-US" dirty="0"/>
              <a:t>如身份管理、加密和備份等</a:t>
            </a:r>
            <a:r>
              <a:rPr lang="en-US" altLang="zh-TW" dirty="0"/>
              <a:t>,</a:t>
            </a:r>
            <a:r>
              <a:rPr lang="zh-TW" altLang="en-US" dirty="0"/>
              <a:t>形成多重防線。</a:t>
            </a:r>
          </a:p>
          <a:p>
            <a:pPr marL="152396" indent="0">
              <a:lnSpc>
                <a:spcPct val="140000"/>
              </a:lnSpc>
              <a:buNone/>
            </a:pPr>
            <a:r>
              <a:rPr lang="zh-TW" altLang="en-US" dirty="0"/>
              <a:t>定期評估系統性能和有效性</a:t>
            </a:r>
            <a:r>
              <a:rPr lang="en-US" altLang="zh-TW" dirty="0"/>
              <a:t>,</a:t>
            </a:r>
            <a:r>
              <a:rPr lang="zh-TW" altLang="en-US" dirty="0"/>
              <a:t>根據需求調整部署方案。</a:t>
            </a:r>
            <a:endParaRPr lang="en-US" altLang="zh-TW" dirty="0"/>
          </a:p>
          <a:p>
            <a:pPr marL="152396" indent="0">
              <a:lnSpc>
                <a:spcPct val="140000"/>
              </a:lnSpc>
              <a:buNone/>
            </a:pPr>
            <a:endParaRPr lang="zh-TW" altLang="en-US" dirty="0"/>
          </a:p>
          <a:p>
            <a:pPr marL="152396" indent="0">
              <a:lnSpc>
                <a:spcPct val="140000"/>
              </a:lnSpc>
              <a:buNone/>
            </a:pPr>
            <a:r>
              <a:rPr lang="en-US" altLang="zh-TW" dirty="0">
                <a:solidFill>
                  <a:schemeClr val="accent6">
                    <a:lumMod val="75000"/>
                  </a:schemeClr>
                </a:solidFill>
              </a:rPr>
              <a:t>DDoS </a:t>
            </a:r>
            <a:r>
              <a:rPr lang="zh-TW" altLang="en-US" dirty="0">
                <a:solidFill>
                  <a:schemeClr val="accent6">
                    <a:lumMod val="75000"/>
                  </a:schemeClr>
                </a:solidFill>
              </a:rPr>
              <a:t>防護</a:t>
            </a:r>
            <a:r>
              <a:rPr lang="en-US" altLang="zh-TW" dirty="0">
                <a:solidFill>
                  <a:schemeClr val="accent6">
                    <a:lumMod val="75000"/>
                  </a:schemeClr>
                </a:solidFill>
              </a:rPr>
              <a:t>:</a:t>
            </a:r>
          </a:p>
          <a:p>
            <a:pPr marL="152396" indent="0">
              <a:lnSpc>
                <a:spcPct val="140000"/>
              </a:lnSpc>
              <a:buNone/>
            </a:pPr>
            <a:r>
              <a:rPr lang="zh-TW" altLang="en-US" dirty="0"/>
              <a:t>組織需要根據自身的網絡規模、業務性質和可承受的風險程度來選擇</a:t>
            </a:r>
            <a:r>
              <a:rPr lang="en-US" altLang="zh-TW" dirty="0"/>
              <a:t>DDoS</a:t>
            </a:r>
            <a:r>
              <a:rPr lang="zh-TW" altLang="en-US" dirty="0"/>
              <a:t>防護方案。</a:t>
            </a:r>
          </a:p>
          <a:p>
            <a:pPr marL="152396" indent="0">
              <a:lnSpc>
                <a:spcPct val="140000"/>
              </a:lnSpc>
              <a:buNone/>
            </a:pPr>
            <a:r>
              <a:rPr lang="zh-TW" altLang="en-US" dirty="0"/>
              <a:t>若面臨高頻率或大流量的</a:t>
            </a:r>
            <a:r>
              <a:rPr lang="en-US" altLang="zh-TW" dirty="0"/>
              <a:t>DDoS</a:t>
            </a:r>
            <a:r>
              <a:rPr lang="zh-TW" altLang="en-US" dirty="0"/>
              <a:t>攻擊</a:t>
            </a:r>
            <a:r>
              <a:rPr lang="en-US" altLang="zh-TW" dirty="0"/>
              <a:t>,</a:t>
            </a:r>
            <a:r>
              <a:rPr lang="zh-TW" altLang="en-US" dirty="0"/>
              <a:t>使用專業服務可能更合適和高效。</a:t>
            </a:r>
          </a:p>
          <a:p>
            <a:pPr marL="152396" indent="0">
              <a:lnSpc>
                <a:spcPct val="140000"/>
              </a:lnSpc>
              <a:buNone/>
            </a:pPr>
            <a:r>
              <a:rPr lang="zh-TW" altLang="en-US" dirty="0"/>
              <a:t>對於低頻或小流量的攻擊</a:t>
            </a:r>
            <a:r>
              <a:rPr lang="en-US" altLang="zh-TW" dirty="0"/>
              <a:t>,</a:t>
            </a:r>
            <a:r>
              <a:rPr lang="zh-TW" altLang="en-US" dirty="0"/>
              <a:t>自建系統可能更經濟實惠。</a:t>
            </a:r>
          </a:p>
          <a:p>
            <a:pPr marL="152396" indent="0">
              <a:lnSpc>
                <a:spcPct val="140000"/>
              </a:lnSpc>
              <a:buNone/>
            </a:pPr>
            <a:r>
              <a:rPr lang="zh-TW" altLang="en-US" dirty="0"/>
              <a:t>可以採取混合防禦策略</a:t>
            </a:r>
            <a:r>
              <a:rPr lang="en-US" altLang="zh-TW" dirty="0"/>
              <a:t>,</a:t>
            </a:r>
            <a:r>
              <a:rPr lang="zh-TW" altLang="en-US" dirty="0"/>
              <a:t>將雲端服務和本地防護系統相結合。</a:t>
            </a:r>
          </a:p>
          <a:p>
            <a:pPr marL="152396" indent="0">
              <a:lnSpc>
                <a:spcPct val="140000"/>
              </a:lnSpc>
              <a:buNone/>
            </a:pPr>
            <a:r>
              <a:rPr lang="zh-TW" altLang="en-US" dirty="0"/>
              <a:t>定期評估</a:t>
            </a:r>
            <a:r>
              <a:rPr lang="en-US" altLang="zh-TW" dirty="0"/>
              <a:t>DDoS</a:t>
            </a:r>
            <a:r>
              <a:rPr lang="zh-TW" altLang="en-US" dirty="0"/>
              <a:t>防護系統的性能和效果</a:t>
            </a:r>
            <a:r>
              <a:rPr lang="en-US" altLang="zh-TW" dirty="0"/>
              <a:t>,</a:t>
            </a:r>
            <a:r>
              <a:rPr lang="zh-TW" altLang="en-US" dirty="0"/>
              <a:t>根據實際需求調整部署。</a:t>
            </a:r>
            <a:endParaRPr lang="en-US" altLang="zh-TW" dirty="0"/>
          </a:p>
          <a:p>
            <a:pPr marL="152396" indent="0">
              <a:lnSpc>
                <a:spcPct val="140000"/>
              </a:lnSpc>
              <a:buNone/>
            </a:pPr>
            <a:endParaRPr lang="zh-TW" altLang="en-US" dirty="0"/>
          </a:p>
          <a:p>
            <a:pPr marL="152396" indent="0">
              <a:lnSpc>
                <a:spcPct val="140000"/>
              </a:lnSpc>
              <a:buNone/>
            </a:pPr>
            <a:r>
              <a:rPr lang="zh-TW" altLang="en-US" dirty="0">
                <a:solidFill>
                  <a:schemeClr val="accent6">
                    <a:lumMod val="75000"/>
                  </a:schemeClr>
                </a:solidFill>
              </a:rPr>
              <a:t>網絡釣魚防護</a:t>
            </a:r>
            <a:r>
              <a:rPr lang="en-US" altLang="zh-TW" dirty="0">
                <a:solidFill>
                  <a:schemeClr val="accent6">
                    <a:lumMod val="75000"/>
                  </a:schemeClr>
                </a:solidFill>
              </a:rPr>
              <a:t>:</a:t>
            </a:r>
          </a:p>
          <a:p>
            <a:pPr marL="152396" indent="0">
              <a:lnSpc>
                <a:spcPct val="140000"/>
              </a:lnSpc>
              <a:buNone/>
            </a:pPr>
            <a:r>
              <a:rPr lang="zh-TW" altLang="en-US" dirty="0"/>
              <a:t>組織需要根據自身的業務性質、數據敏感性和風險承受能力來制定最合適的防護策略。</a:t>
            </a:r>
          </a:p>
          <a:p>
            <a:pPr marL="152396" indent="0">
              <a:lnSpc>
                <a:spcPct val="140000"/>
              </a:lnSpc>
              <a:buNone/>
            </a:pPr>
            <a:r>
              <a:rPr lang="zh-TW" altLang="en-US" dirty="0"/>
              <a:t>可以採用分層防護的方式</a:t>
            </a:r>
            <a:r>
              <a:rPr lang="en-US" altLang="zh-TW" dirty="0"/>
              <a:t>,</a:t>
            </a:r>
            <a:r>
              <a:rPr lang="zh-TW" altLang="en-US" dirty="0"/>
              <a:t>將重點放在關鍵系統和數據上。</a:t>
            </a:r>
          </a:p>
          <a:p>
            <a:pPr marL="152396" indent="0">
              <a:lnSpc>
                <a:spcPct val="140000"/>
              </a:lnSpc>
              <a:buNone/>
            </a:pPr>
            <a:r>
              <a:rPr lang="zh-TW" altLang="en-US" dirty="0"/>
              <a:t>定期評估防護效果</a:t>
            </a:r>
            <a:r>
              <a:rPr lang="en-US" altLang="zh-TW" dirty="0"/>
              <a:t>,</a:t>
            </a:r>
            <a:r>
              <a:rPr lang="zh-TW" altLang="en-US" dirty="0"/>
              <a:t>持續優化和調整部署</a:t>
            </a:r>
            <a:r>
              <a:rPr lang="en-US" altLang="zh-TW" dirty="0"/>
              <a:t>,</a:t>
            </a:r>
            <a:r>
              <a:rPr lang="zh-TW" altLang="en-US" dirty="0"/>
              <a:t>提高整體的安全性。</a:t>
            </a:r>
          </a:p>
          <a:p>
            <a:pPr marL="152396" indent="0">
              <a:lnSpc>
                <a:spcPct val="140000"/>
              </a:lnSpc>
              <a:buNone/>
            </a:pPr>
            <a:r>
              <a:rPr lang="zh-TW" altLang="en-US" dirty="0"/>
              <a:t>同時加強員工安全意識培訓</a:t>
            </a:r>
            <a:r>
              <a:rPr lang="en-US" altLang="zh-TW" dirty="0"/>
              <a:t>,</a:t>
            </a:r>
            <a:r>
              <a:rPr lang="zh-TW" altLang="en-US" dirty="0"/>
              <a:t>減少員工成為攻擊目標的可能性。</a:t>
            </a:r>
          </a:p>
          <a:p>
            <a:pPr marL="152396" indent="0">
              <a:buNone/>
            </a:pPr>
            <a:endParaRPr lang="zh-HK" altLang="en-US" dirty="0"/>
          </a:p>
        </p:txBody>
      </p:sp>
    </p:spTree>
    <p:extLst>
      <p:ext uri="{BB962C8B-B14F-4D97-AF65-F5344CB8AC3E}">
        <p14:creationId xmlns:p14="http://schemas.microsoft.com/office/powerpoint/2010/main" val="920522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F71441E-3725-6080-9F99-355D78173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8E65AE95-87B2-D6FB-C18C-0E43FDA1BD6B}"/>
              </a:ext>
            </a:extLst>
          </p:cNvPr>
          <p:cNvSpPr>
            <a:spLocks noGrp="1"/>
          </p:cNvSpPr>
          <p:nvPr>
            <p:ph type="title"/>
          </p:nvPr>
        </p:nvSpPr>
        <p:spPr/>
        <p:txBody>
          <a:bodyPr>
            <a:normAutofit/>
          </a:bodyPr>
          <a:lstStyle/>
          <a:p>
            <a:r>
              <a:rPr lang="en-US" altLang="zh-TW" sz="2800" dirty="0"/>
              <a:t>2. OSI </a:t>
            </a:r>
            <a:r>
              <a:rPr lang="zh-TW" altLang="en-US" sz="2800" dirty="0"/>
              <a:t>模型連繫</a:t>
            </a:r>
            <a:endParaRPr lang="zh-HK" altLang="en-US" sz="2800" dirty="0"/>
          </a:p>
        </p:txBody>
      </p:sp>
      <p:sp>
        <p:nvSpPr>
          <p:cNvPr id="3" name="文字版面配置區 2">
            <a:extLst>
              <a:ext uri="{FF2B5EF4-FFF2-40B4-BE49-F238E27FC236}">
                <a16:creationId xmlns:a16="http://schemas.microsoft.com/office/drawing/2014/main" id="{51DCCE9D-1CFD-8AD8-14BC-4A81D025CA1E}"/>
              </a:ext>
            </a:extLst>
          </p:cNvPr>
          <p:cNvSpPr>
            <a:spLocks noGrp="1"/>
          </p:cNvSpPr>
          <p:nvPr>
            <p:ph type="body" idx="1"/>
          </p:nvPr>
        </p:nvSpPr>
        <p:spPr>
          <a:xfrm>
            <a:off x="353035" y="1144402"/>
            <a:ext cx="11360800" cy="5492010"/>
          </a:xfrm>
        </p:spPr>
        <p:txBody>
          <a:bodyPr>
            <a:normAutofit/>
          </a:bodyPr>
          <a:lstStyle/>
          <a:p>
            <a:pPr marL="152396" indent="0">
              <a:lnSpc>
                <a:spcPct val="140000"/>
              </a:lnSpc>
              <a:buNone/>
            </a:pPr>
            <a:r>
              <a:rPr lang="en-US" altLang="zh-TW" sz="2000" dirty="0">
                <a:solidFill>
                  <a:srgbClr val="00B050"/>
                </a:solidFill>
              </a:rPr>
              <a:t>OSI</a:t>
            </a:r>
            <a:r>
              <a:rPr lang="zh-TW" altLang="en-US" sz="2000" dirty="0">
                <a:solidFill>
                  <a:srgbClr val="00B050"/>
                </a:solidFill>
              </a:rPr>
              <a:t>模型是描述網絡通信的一個標準參考模型</a:t>
            </a:r>
            <a:r>
              <a:rPr lang="en-US" altLang="zh-TW" sz="2000" dirty="0">
                <a:solidFill>
                  <a:srgbClr val="00B050"/>
                </a:solidFill>
              </a:rPr>
              <a:t>,</a:t>
            </a:r>
            <a:r>
              <a:rPr lang="zh-TW" altLang="en-US" sz="2000" dirty="0">
                <a:solidFill>
                  <a:srgbClr val="00B050"/>
                </a:solidFill>
              </a:rPr>
              <a:t>其模型分為七層</a:t>
            </a:r>
            <a:endParaRPr lang="en-US" altLang="zh-TW" sz="2000" dirty="0">
              <a:solidFill>
                <a:srgbClr val="00B050"/>
              </a:solidFill>
            </a:endParaRPr>
          </a:p>
          <a:p>
            <a:pPr marL="152396" indent="0">
              <a:lnSpc>
                <a:spcPct val="140000"/>
              </a:lnSpc>
              <a:buNone/>
            </a:pPr>
            <a:r>
              <a:rPr lang="en-US" altLang="zh-TW" sz="1800" dirty="0">
                <a:solidFill>
                  <a:schemeClr val="accent6">
                    <a:lumMod val="75000"/>
                  </a:schemeClr>
                </a:solidFill>
              </a:rPr>
              <a:t>1.</a:t>
            </a:r>
            <a:r>
              <a:rPr lang="zh-TW" altLang="en-US" sz="1800" dirty="0">
                <a:solidFill>
                  <a:schemeClr val="accent6">
                    <a:lumMod val="75000"/>
                  </a:schemeClr>
                </a:solidFill>
              </a:rPr>
              <a:t>物理層</a:t>
            </a:r>
            <a:r>
              <a:rPr lang="en-US" altLang="zh-TW" sz="1800" dirty="0">
                <a:solidFill>
                  <a:schemeClr val="accent6">
                    <a:lumMod val="75000"/>
                  </a:schemeClr>
                </a:solidFill>
              </a:rPr>
              <a:t>:</a:t>
            </a:r>
            <a:r>
              <a:rPr lang="zh-TW" altLang="en-US" sz="1800" dirty="0"/>
              <a:t>負責定義物理連接設備之間的機械、電氣、功能和過程特性。例如</a:t>
            </a:r>
            <a:r>
              <a:rPr lang="en-US" altLang="zh-TW" sz="1800" dirty="0"/>
              <a:t>,</a:t>
            </a:r>
            <a:r>
              <a:rPr lang="zh-TW" altLang="en-US" sz="1800" dirty="0"/>
              <a:t>定義電纜的物理特性、信號的電壓、電流等。</a:t>
            </a:r>
          </a:p>
          <a:p>
            <a:pPr marL="152396" indent="0">
              <a:lnSpc>
                <a:spcPct val="140000"/>
              </a:lnSpc>
              <a:buNone/>
            </a:pPr>
            <a:r>
              <a:rPr lang="en-US" altLang="zh-TW" sz="1800" dirty="0">
                <a:solidFill>
                  <a:schemeClr val="accent6">
                    <a:lumMod val="75000"/>
                  </a:schemeClr>
                </a:solidFill>
              </a:rPr>
              <a:t>2.</a:t>
            </a:r>
            <a:r>
              <a:rPr lang="zh-TW" altLang="en-US" sz="1800" dirty="0">
                <a:solidFill>
                  <a:schemeClr val="accent6">
                    <a:lumMod val="75000"/>
                  </a:schemeClr>
                </a:solidFill>
              </a:rPr>
              <a:t>數據鏈路層</a:t>
            </a:r>
            <a:r>
              <a:rPr lang="en-US" altLang="zh-TW" sz="1800" dirty="0">
                <a:solidFill>
                  <a:schemeClr val="accent6">
                    <a:lumMod val="75000"/>
                  </a:schemeClr>
                </a:solidFill>
              </a:rPr>
              <a:t>:</a:t>
            </a:r>
            <a:r>
              <a:rPr lang="zh-TW" altLang="en-US" sz="1800" dirty="0"/>
              <a:t>負責可靠地傳輸數據幀</a:t>
            </a:r>
            <a:r>
              <a:rPr lang="en-US" altLang="zh-TW" sz="1800" dirty="0"/>
              <a:t>,</a:t>
            </a:r>
            <a:r>
              <a:rPr lang="zh-TW" altLang="en-US" sz="1800" dirty="0"/>
              <a:t>確保數據在物理層無差錯傳輸。例如</a:t>
            </a:r>
            <a:r>
              <a:rPr lang="en-US" altLang="zh-TW" sz="1800" dirty="0"/>
              <a:t>,MAC</a:t>
            </a:r>
            <a:r>
              <a:rPr lang="zh-TW" altLang="en-US" sz="1800" dirty="0"/>
              <a:t>地址管理、差錯檢測糾正等。</a:t>
            </a:r>
          </a:p>
          <a:p>
            <a:pPr marL="152396" indent="0">
              <a:lnSpc>
                <a:spcPct val="140000"/>
              </a:lnSpc>
              <a:buNone/>
            </a:pPr>
            <a:r>
              <a:rPr lang="en-US" altLang="zh-TW" sz="1800" dirty="0">
                <a:solidFill>
                  <a:schemeClr val="accent6">
                    <a:lumMod val="75000"/>
                  </a:schemeClr>
                </a:solidFill>
              </a:rPr>
              <a:t>3.</a:t>
            </a:r>
            <a:r>
              <a:rPr lang="zh-TW" altLang="en-US" sz="1800" dirty="0">
                <a:solidFill>
                  <a:schemeClr val="accent6">
                    <a:lumMod val="75000"/>
                  </a:schemeClr>
                </a:solidFill>
              </a:rPr>
              <a:t>網路層</a:t>
            </a:r>
            <a:r>
              <a:rPr lang="en-US" altLang="zh-TW" sz="1800" dirty="0">
                <a:solidFill>
                  <a:schemeClr val="accent6">
                    <a:lumMod val="75000"/>
                  </a:schemeClr>
                </a:solidFill>
              </a:rPr>
              <a:t>:</a:t>
            </a:r>
            <a:r>
              <a:rPr lang="zh-TW" altLang="en-US" sz="1800" dirty="0"/>
              <a:t>負責為數據包選擇最佳路徑</a:t>
            </a:r>
            <a:r>
              <a:rPr lang="en-US" altLang="zh-TW" sz="1800" dirty="0"/>
              <a:t>,</a:t>
            </a:r>
            <a:r>
              <a:rPr lang="zh-TW" altLang="en-US" sz="1800" dirty="0"/>
              <a:t>實現端到端的邏輯寄址和路由選擇。最著名的就是</a:t>
            </a:r>
            <a:r>
              <a:rPr lang="en-US" altLang="zh-TW" sz="1800" dirty="0"/>
              <a:t>IP</a:t>
            </a:r>
            <a:r>
              <a:rPr lang="zh-TW" altLang="en-US" sz="1800" dirty="0"/>
              <a:t>層。</a:t>
            </a:r>
          </a:p>
          <a:p>
            <a:pPr marL="152396" indent="0">
              <a:lnSpc>
                <a:spcPct val="140000"/>
              </a:lnSpc>
              <a:buNone/>
            </a:pPr>
            <a:r>
              <a:rPr lang="en-US" altLang="zh-TW" sz="1800" dirty="0">
                <a:solidFill>
                  <a:schemeClr val="accent6">
                    <a:lumMod val="75000"/>
                  </a:schemeClr>
                </a:solidFill>
              </a:rPr>
              <a:t>4.</a:t>
            </a:r>
            <a:r>
              <a:rPr lang="zh-TW" altLang="en-US" sz="1800" dirty="0">
                <a:solidFill>
                  <a:schemeClr val="accent6">
                    <a:lumMod val="75000"/>
                  </a:schemeClr>
                </a:solidFill>
              </a:rPr>
              <a:t>傳輸層</a:t>
            </a:r>
            <a:r>
              <a:rPr lang="en-US" altLang="zh-TW" sz="1800" dirty="0">
                <a:solidFill>
                  <a:schemeClr val="accent6">
                    <a:lumMod val="75000"/>
                  </a:schemeClr>
                </a:solidFill>
              </a:rPr>
              <a:t>:</a:t>
            </a:r>
            <a:r>
              <a:rPr lang="zh-TW" altLang="en-US" sz="1800" dirty="0"/>
              <a:t>負責在端節點之間提供可靠的數據傳輸服務。最著名的是</a:t>
            </a:r>
            <a:r>
              <a:rPr lang="en-US" altLang="zh-TW" sz="1800" dirty="0"/>
              <a:t>TCP</a:t>
            </a:r>
            <a:r>
              <a:rPr lang="zh-TW" altLang="en-US" sz="1800" dirty="0"/>
              <a:t>和</a:t>
            </a:r>
            <a:r>
              <a:rPr lang="en-US" altLang="zh-TW" sz="1800" dirty="0"/>
              <a:t>UDP</a:t>
            </a:r>
            <a:r>
              <a:rPr lang="zh-TW" altLang="en-US" sz="1800" dirty="0"/>
              <a:t>協議。</a:t>
            </a:r>
          </a:p>
          <a:p>
            <a:pPr marL="152396" indent="0">
              <a:lnSpc>
                <a:spcPct val="140000"/>
              </a:lnSpc>
              <a:buNone/>
            </a:pPr>
            <a:r>
              <a:rPr lang="en-US" altLang="zh-TW" sz="1800" dirty="0">
                <a:solidFill>
                  <a:schemeClr val="accent6">
                    <a:lumMod val="75000"/>
                  </a:schemeClr>
                </a:solidFill>
              </a:rPr>
              <a:t>5.</a:t>
            </a:r>
            <a:r>
              <a:rPr lang="zh-TW" altLang="en-US" sz="1800" dirty="0">
                <a:solidFill>
                  <a:schemeClr val="accent6">
                    <a:lumMod val="75000"/>
                  </a:schemeClr>
                </a:solidFill>
              </a:rPr>
              <a:t>會話層</a:t>
            </a:r>
            <a:r>
              <a:rPr lang="en-US" altLang="zh-TW" sz="1800" dirty="0">
                <a:solidFill>
                  <a:schemeClr val="accent6">
                    <a:lumMod val="75000"/>
                  </a:schemeClr>
                </a:solidFill>
              </a:rPr>
              <a:t>:</a:t>
            </a:r>
            <a:r>
              <a:rPr lang="zh-TW" altLang="en-US" sz="1800" dirty="0"/>
              <a:t>負責建立、維護和同步通信雙方的對話</a:t>
            </a:r>
            <a:r>
              <a:rPr lang="en-US" altLang="zh-TW" sz="1800" dirty="0"/>
              <a:t>,</a:t>
            </a:r>
            <a:r>
              <a:rPr lang="zh-TW" altLang="en-US" sz="1800" dirty="0"/>
              <a:t>例如建立驗證的會話。</a:t>
            </a:r>
          </a:p>
          <a:p>
            <a:pPr marL="152396" indent="0">
              <a:lnSpc>
                <a:spcPct val="140000"/>
              </a:lnSpc>
              <a:buNone/>
            </a:pPr>
            <a:r>
              <a:rPr lang="en-US" altLang="zh-TW" sz="1800" dirty="0">
                <a:solidFill>
                  <a:schemeClr val="accent6">
                    <a:lumMod val="75000"/>
                  </a:schemeClr>
                </a:solidFill>
              </a:rPr>
              <a:t>6.</a:t>
            </a:r>
            <a:r>
              <a:rPr lang="zh-TW" altLang="en-US" sz="1800" dirty="0">
                <a:solidFill>
                  <a:schemeClr val="accent6">
                    <a:lumMod val="75000"/>
                  </a:schemeClr>
                </a:solidFill>
              </a:rPr>
              <a:t>表示層</a:t>
            </a:r>
            <a:r>
              <a:rPr lang="en-US" altLang="zh-TW" sz="1800" dirty="0">
                <a:solidFill>
                  <a:schemeClr val="accent6">
                    <a:lumMod val="75000"/>
                  </a:schemeClr>
                </a:solidFill>
              </a:rPr>
              <a:t>:</a:t>
            </a:r>
            <a:r>
              <a:rPr lang="zh-TW" altLang="en-US" sz="1800" dirty="0"/>
              <a:t>負責定義數據的語法和語義</a:t>
            </a:r>
            <a:r>
              <a:rPr lang="en-US" altLang="zh-TW" sz="1800" dirty="0"/>
              <a:t>,</a:t>
            </a:r>
            <a:r>
              <a:rPr lang="zh-TW" altLang="en-US" sz="1800" dirty="0"/>
              <a:t>確保不同系統之間的數據可以正確解釋。例如</a:t>
            </a:r>
            <a:r>
              <a:rPr lang="en-US" altLang="zh-TW" sz="1800" dirty="0"/>
              <a:t>,</a:t>
            </a:r>
            <a:r>
              <a:rPr lang="zh-TW" altLang="en-US" sz="1800" dirty="0"/>
              <a:t>數據壓縮、加密等。</a:t>
            </a:r>
          </a:p>
          <a:p>
            <a:pPr marL="152396" indent="0">
              <a:lnSpc>
                <a:spcPct val="140000"/>
              </a:lnSpc>
              <a:buNone/>
            </a:pPr>
            <a:r>
              <a:rPr lang="en-US" altLang="zh-TW" sz="1800" dirty="0">
                <a:solidFill>
                  <a:schemeClr val="accent6">
                    <a:lumMod val="75000"/>
                  </a:schemeClr>
                </a:solidFill>
              </a:rPr>
              <a:t>7.</a:t>
            </a:r>
            <a:r>
              <a:rPr lang="zh-TW" altLang="en-US" sz="1800" dirty="0">
                <a:solidFill>
                  <a:schemeClr val="accent6">
                    <a:lumMod val="75000"/>
                  </a:schemeClr>
                </a:solidFill>
              </a:rPr>
              <a:t>應用層</a:t>
            </a:r>
            <a:r>
              <a:rPr lang="en-US" altLang="zh-TW" sz="1800" dirty="0">
                <a:solidFill>
                  <a:schemeClr val="accent6">
                    <a:lumMod val="75000"/>
                  </a:schemeClr>
                </a:solidFill>
              </a:rPr>
              <a:t>:</a:t>
            </a:r>
            <a:r>
              <a:rPr lang="zh-TW" altLang="en-US" sz="1800" dirty="0"/>
              <a:t>為最終用戶提供網絡服務</a:t>
            </a:r>
            <a:r>
              <a:rPr lang="en-US" altLang="zh-TW" sz="1800" dirty="0"/>
              <a:t>,</a:t>
            </a:r>
            <a:r>
              <a:rPr lang="zh-TW" altLang="en-US" sz="1800" dirty="0"/>
              <a:t>例如電子郵件、文件傳輸等。</a:t>
            </a:r>
          </a:p>
          <a:p>
            <a:pPr marL="152396" indent="0">
              <a:lnSpc>
                <a:spcPct val="140000"/>
              </a:lnSpc>
              <a:buNone/>
            </a:pPr>
            <a:endParaRPr lang="zh-TW" altLang="en-US" b="1" dirty="0"/>
          </a:p>
        </p:txBody>
      </p:sp>
    </p:spTree>
    <p:extLst>
      <p:ext uri="{BB962C8B-B14F-4D97-AF65-F5344CB8AC3E}">
        <p14:creationId xmlns:p14="http://schemas.microsoft.com/office/powerpoint/2010/main" val="1374759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3D windows background">
            <a:extLst>
              <a:ext uri="{FF2B5EF4-FFF2-40B4-BE49-F238E27FC236}">
                <a16:creationId xmlns:a16="http://schemas.microsoft.com/office/drawing/2014/main" id="{FD2A7174-C94B-BD23-5ED6-C3E609DD61C2}"/>
              </a:ext>
            </a:extLst>
          </p:cNvPr>
          <p:cNvPicPr>
            <a:picLocks noChangeAspect="1"/>
          </p:cNvPicPr>
          <p:nvPr/>
        </p:nvPicPr>
        <p:blipFill rotWithShape="1">
          <a:blip r:embed="rId3"/>
          <a:srcRect/>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557DC41-9A33-05DF-2F53-FD887AD0FA7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zh-HK" altLang="en-US" sz="5200" dirty="0">
                <a:solidFill>
                  <a:srgbClr val="FFFFFF"/>
                </a:solidFill>
                <a:latin typeface="標楷體" panose="03000509000000000000" pitchFamily="65" charset="-120"/>
                <a:ea typeface="標楷體" panose="03000509000000000000" pitchFamily="65" charset="-120"/>
              </a:rPr>
              <a:t>物聯網</a:t>
            </a:r>
            <a:r>
              <a:rPr lang="en-US" altLang="zh-HK" sz="5200" dirty="0">
                <a:solidFill>
                  <a:srgbClr val="FFFFFF"/>
                </a:solidFill>
                <a:latin typeface="標楷體" panose="03000509000000000000" pitchFamily="65" charset="-120"/>
                <a:ea typeface="標楷體" panose="03000509000000000000" pitchFamily="65" charset="-120"/>
              </a:rPr>
              <a:t>(IOT)</a:t>
            </a:r>
          </a:p>
        </p:txBody>
      </p:sp>
      <p:sp>
        <p:nvSpPr>
          <p:cNvPr id="6" name="文字方塊 5">
            <a:extLst>
              <a:ext uri="{FF2B5EF4-FFF2-40B4-BE49-F238E27FC236}">
                <a16:creationId xmlns:a16="http://schemas.microsoft.com/office/drawing/2014/main" id="{34B0EE64-9B79-2024-3CCA-5F710910B20F}"/>
              </a:ext>
            </a:extLst>
          </p:cNvPr>
          <p:cNvSpPr txBox="1"/>
          <p:nvPr/>
        </p:nvSpPr>
        <p:spPr>
          <a:xfrm>
            <a:off x="9563847" y="5419027"/>
            <a:ext cx="6170706" cy="1200329"/>
          </a:xfrm>
          <a:prstGeom prst="rect">
            <a:avLst/>
          </a:prstGeom>
          <a:noFill/>
        </p:spPr>
        <p:txBody>
          <a:bodyPr wrap="square">
            <a:spAutoFit/>
          </a:bodyPr>
          <a:lstStyle/>
          <a:p>
            <a:r>
              <a:rPr lang="en-US" altLang="zh-TW" dirty="0"/>
              <a:t>       </a:t>
            </a:r>
            <a:r>
              <a:rPr lang="en-US" altLang="zh-TW" dirty="0">
                <a:solidFill>
                  <a:schemeClr val="bg1"/>
                </a:solidFill>
              </a:rPr>
              <a:t>1.1</a:t>
            </a:r>
            <a:r>
              <a:rPr lang="zh-TW" altLang="en-US" dirty="0">
                <a:solidFill>
                  <a:schemeClr val="bg1"/>
                </a:solidFill>
              </a:rPr>
              <a:t>物聯網概念</a:t>
            </a:r>
          </a:p>
          <a:p>
            <a:r>
              <a:rPr lang="zh-TW" altLang="en-US" dirty="0">
                <a:solidFill>
                  <a:schemeClr val="bg1"/>
                </a:solidFill>
              </a:rPr>
              <a:t>       </a:t>
            </a:r>
            <a:r>
              <a:rPr lang="en-US" altLang="zh-TW" dirty="0">
                <a:solidFill>
                  <a:schemeClr val="bg1"/>
                </a:solidFill>
              </a:rPr>
              <a:t>1.2</a:t>
            </a:r>
            <a:r>
              <a:rPr lang="zh-TW" altLang="en-US" dirty="0">
                <a:solidFill>
                  <a:schemeClr val="bg1"/>
                </a:solidFill>
              </a:rPr>
              <a:t>技術介紹</a:t>
            </a:r>
          </a:p>
          <a:p>
            <a:r>
              <a:rPr lang="zh-TW" altLang="en-US" dirty="0">
                <a:solidFill>
                  <a:schemeClr val="bg1"/>
                </a:solidFill>
              </a:rPr>
              <a:t>       </a:t>
            </a:r>
            <a:r>
              <a:rPr lang="en-US" altLang="zh-TW" dirty="0">
                <a:solidFill>
                  <a:schemeClr val="bg1"/>
                </a:solidFill>
              </a:rPr>
              <a:t>1.3</a:t>
            </a:r>
            <a:r>
              <a:rPr lang="zh-TW" altLang="en-US" dirty="0">
                <a:solidFill>
                  <a:schemeClr val="bg1"/>
                </a:solidFill>
              </a:rPr>
              <a:t>技術優勢</a:t>
            </a:r>
          </a:p>
          <a:p>
            <a:r>
              <a:rPr lang="zh-TW" altLang="en-US" dirty="0">
                <a:solidFill>
                  <a:schemeClr val="bg1"/>
                </a:solidFill>
              </a:rPr>
              <a:t>       </a:t>
            </a:r>
            <a:r>
              <a:rPr lang="en-US" altLang="zh-TW" dirty="0">
                <a:solidFill>
                  <a:schemeClr val="bg1"/>
                </a:solidFill>
              </a:rPr>
              <a:t>1.4</a:t>
            </a:r>
            <a:r>
              <a:rPr lang="zh-TW" altLang="en-US" dirty="0">
                <a:solidFill>
                  <a:schemeClr val="bg1"/>
                </a:solidFill>
              </a:rPr>
              <a:t>技術應用</a:t>
            </a:r>
          </a:p>
        </p:txBody>
      </p:sp>
    </p:spTree>
    <p:extLst>
      <p:ext uri="{BB962C8B-B14F-4D97-AF65-F5344CB8AC3E}">
        <p14:creationId xmlns:p14="http://schemas.microsoft.com/office/powerpoint/2010/main" val="1673451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96F8752-067B-4607-750E-4B25E6387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3BEAFC4D-16DB-E78E-ECDE-1641DB4777F0}"/>
              </a:ext>
            </a:extLst>
          </p:cNvPr>
          <p:cNvSpPr>
            <a:spLocks noGrp="1"/>
          </p:cNvSpPr>
          <p:nvPr>
            <p:ph type="title"/>
          </p:nvPr>
        </p:nvSpPr>
        <p:spPr/>
        <p:txBody>
          <a:bodyPr>
            <a:normAutofit/>
          </a:bodyPr>
          <a:lstStyle/>
          <a:p>
            <a:r>
              <a:rPr lang="en-US" altLang="zh-HK" sz="2800" dirty="0"/>
              <a:t>2. OSI </a:t>
            </a:r>
            <a:r>
              <a:rPr lang="zh-HK" altLang="en-US" sz="2800" dirty="0"/>
              <a:t>模型連繫</a:t>
            </a:r>
          </a:p>
        </p:txBody>
      </p:sp>
      <p:sp>
        <p:nvSpPr>
          <p:cNvPr id="3" name="文字版面配置區 2">
            <a:extLst>
              <a:ext uri="{FF2B5EF4-FFF2-40B4-BE49-F238E27FC236}">
                <a16:creationId xmlns:a16="http://schemas.microsoft.com/office/drawing/2014/main" id="{4A811DCF-8BF2-6E94-D61B-66A53FD9181C}"/>
              </a:ext>
            </a:extLst>
          </p:cNvPr>
          <p:cNvSpPr>
            <a:spLocks noGrp="1"/>
          </p:cNvSpPr>
          <p:nvPr>
            <p:ph type="body" idx="1"/>
          </p:nvPr>
        </p:nvSpPr>
        <p:spPr>
          <a:xfrm>
            <a:off x="415600" y="1542243"/>
            <a:ext cx="11360800" cy="4555200"/>
          </a:xfrm>
        </p:spPr>
        <p:txBody>
          <a:bodyPr/>
          <a:lstStyle/>
          <a:p>
            <a:pPr marL="152396" indent="0">
              <a:lnSpc>
                <a:spcPct val="130000"/>
              </a:lnSpc>
              <a:buNone/>
            </a:pPr>
            <a:r>
              <a:rPr lang="zh-TW" altLang="en-US" sz="1800" dirty="0">
                <a:solidFill>
                  <a:srgbClr val="00B050"/>
                </a:solidFill>
              </a:rPr>
              <a:t>而物聯網在物理層</a:t>
            </a:r>
            <a:r>
              <a:rPr lang="en-US" altLang="zh-TW" sz="1800" dirty="0">
                <a:solidFill>
                  <a:srgbClr val="00B050"/>
                </a:solidFill>
              </a:rPr>
              <a:t>,</a:t>
            </a:r>
            <a:r>
              <a:rPr lang="zh-TW" altLang="en-US" sz="1800" dirty="0">
                <a:solidFill>
                  <a:srgbClr val="00B050"/>
                </a:solidFill>
              </a:rPr>
              <a:t>網絡層和應用層中經常受到攻擊。</a:t>
            </a:r>
            <a:endParaRPr lang="en-US" altLang="zh-TW" sz="1800" dirty="0">
              <a:solidFill>
                <a:srgbClr val="00B050"/>
              </a:solidFill>
            </a:endParaRPr>
          </a:p>
          <a:p>
            <a:pPr marL="152396" indent="0">
              <a:lnSpc>
                <a:spcPct val="130000"/>
              </a:lnSpc>
              <a:buNone/>
            </a:pPr>
            <a:r>
              <a:rPr lang="zh-TW" altLang="en-US" sz="1800" dirty="0">
                <a:solidFill>
                  <a:srgbClr val="00B050"/>
                </a:solidFill>
              </a:rPr>
              <a:t>舉個例子</a:t>
            </a:r>
            <a:r>
              <a:rPr lang="en-US" altLang="zh-TW" sz="1800" dirty="0">
                <a:solidFill>
                  <a:srgbClr val="00B050"/>
                </a:solidFill>
              </a:rPr>
              <a:t>:</a:t>
            </a:r>
          </a:p>
          <a:p>
            <a:pPr marL="152396" indent="0">
              <a:lnSpc>
                <a:spcPct val="130000"/>
              </a:lnSpc>
              <a:buNone/>
            </a:pPr>
            <a:endParaRPr lang="en-US" altLang="zh-TW" sz="1800" dirty="0">
              <a:solidFill>
                <a:srgbClr val="00B050"/>
              </a:solidFill>
            </a:endParaRPr>
          </a:p>
          <a:p>
            <a:pPr marL="152396" indent="0">
              <a:lnSpc>
                <a:spcPct val="130000"/>
              </a:lnSpc>
              <a:buNone/>
            </a:pPr>
            <a:r>
              <a:rPr lang="zh-TW" altLang="en-US" sz="1800" dirty="0">
                <a:solidFill>
                  <a:schemeClr val="accent6">
                    <a:lumMod val="75000"/>
                  </a:schemeClr>
                </a:solidFill>
              </a:rPr>
              <a:t>物理層</a:t>
            </a:r>
            <a:r>
              <a:rPr lang="en-US" altLang="zh-TW" sz="1800" dirty="0">
                <a:solidFill>
                  <a:schemeClr val="accent6">
                    <a:lumMod val="75000"/>
                  </a:schemeClr>
                </a:solidFill>
              </a:rPr>
              <a:t>:</a:t>
            </a:r>
            <a:r>
              <a:rPr lang="zh-TW" altLang="en-US" sz="1800" dirty="0"/>
              <a:t>設備安裝位置不當</a:t>
            </a:r>
            <a:r>
              <a:rPr lang="en-US" altLang="zh-TW" sz="1800" dirty="0"/>
              <a:t>,</a:t>
            </a:r>
            <a:r>
              <a:rPr lang="zh-TW" altLang="en-US" sz="1800" dirty="0"/>
              <a:t>容易被惡意物理接觸或破壞</a:t>
            </a:r>
            <a:r>
              <a:rPr lang="en-US" altLang="zh-TW" sz="1800" dirty="0"/>
              <a:t>,</a:t>
            </a:r>
            <a:r>
              <a:rPr lang="zh-TW" altLang="en-US" sz="1800" dirty="0"/>
              <a:t>缺乏防護措施</a:t>
            </a:r>
            <a:r>
              <a:rPr lang="en-US" altLang="zh-TW" sz="1800" dirty="0"/>
              <a:t>,</a:t>
            </a:r>
            <a:r>
              <a:rPr lang="zh-TW" altLang="en-US" sz="1800" dirty="0"/>
              <a:t>易受到電磁干擾</a:t>
            </a:r>
            <a:r>
              <a:rPr lang="en-US" altLang="zh-TW" sz="1800" dirty="0"/>
              <a:t>,</a:t>
            </a:r>
            <a:r>
              <a:rPr lang="zh-TW" altLang="en-US" sz="1800" dirty="0"/>
              <a:t>導致通信中斷。</a:t>
            </a:r>
          </a:p>
          <a:p>
            <a:pPr marL="152396" indent="0">
              <a:lnSpc>
                <a:spcPct val="130000"/>
              </a:lnSpc>
              <a:buNone/>
            </a:pPr>
            <a:endParaRPr lang="zh-TW" altLang="en-US" sz="1800" dirty="0"/>
          </a:p>
          <a:p>
            <a:pPr marL="152396" indent="0">
              <a:lnSpc>
                <a:spcPct val="130000"/>
              </a:lnSpc>
              <a:buNone/>
            </a:pPr>
            <a:r>
              <a:rPr lang="zh-TW" altLang="en-US" sz="1800" dirty="0">
                <a:solidFill>
                  <a:schemeClr val="accent6">
                    <a:lumMod val="75000"/>
                  </a:schemeClr>
                </a:solidFill>
              </a:rPr>
              <a:t>網絡層</a:t>
            </a:r>
            <a:r>
              <a:rPr lang="en-US" altLang="zh-TW" sz="1800" dirty="0">
                <a:solidFill>
                  <a:schemeClr val="accent6">
                    <a:lumMod val="75000"/>
                  </a:schemeClr>
                </a:solidFill>
              </a:rPr>
              <a:t>:</a:t>
            </a:r>
            <a:r>
              <a:rPr lang="zh-TW" altLang="en-US" sz="1800" dirty="0"/>
              <a:t>采用</a:t>
            </a:r>
            <a:r>
              <a:rPr lang="en-US" altLang="zh-TW" sz="1800" dirty="0"/>
              <a:t>IPv4/IPv6</a:t>
            </a:r>
            <a:r>
              <a:rPr lang="zh-TW" altLang="en-US" sz="1800" dirty="0"/>
              <a:t>協議</a:t>
            </a:r>
            <a:r>
              <a:rPr lang="en-US" altLang="zh-TW" sz="1800" dirty="0"/>
              <a:t>,</a:t>
            </a:r>
            <a:r>
              <a:rPr lang="zh-TW" altLang="en-US" sz="1800" dirty="0"/>
              <a:t>存在眾多安全漏洞</a:t>
            </a:r>
            <a:r>
              <a:rPr lang="en-US" altLang="zh-TW" sz="1800" dirty="0"/>
              <a:t>,</a:t>
            </a:r>
            <a:r>
              <a:rPr lang="zh-TW" altLang="en-US" sz="1800" dirty="0"/>
              <a:t>易被利用發動</a:t>
            </a:r>
            <a:r>
              <a:rPr lang="en-US" altLang="zh-TW" sz="1800" dirty="0"/>
              <a:t>DoS</a:t>
            </a:r>
            <a:r>
              <a:rPr lang="zh-TW" altLang="en-US" sz="1800" dirty="0"/>
              <a:t>攻擊。防火牆配置不當</a:t>
            </a:r>
            <a:r>
              <a:rPr lang="en-US" altLang="zh-TW" sz="1800" dirty="0"/>
              <a:t>,</a:t>
            </a:r>
            <a:r>
              <a:rPr lang="zh-TW" altLang="en-US" sz="1800" dirty="0"/>
              <a:t>可能遭受非法訪問和入侵。</a:t>
            </a:r>
          </a:p>
          <a:p>
            <a:pPr marL="152396" indent="0">
              <a:lnSpc>
                <a:spcPct val="130000"/>
              </a:lnSpc>
              <a:buNone/>
            </a:pPr>
            <a:endParaRPr lang="zh-TW" altLang="en-US" sz="1800" dirty="0"/>
          </a:p>
          <a:p>
            <a:pPr marL="152396" indent="0">
              <a:lnSpc>
                <a:spcPct val="130000"/>
              </a:lnSpc>
              <a:buNone/>
            </a:pPr>
            <a:r>
              <a:rPr lang="zh-TW" altLang="en-US" sz="1800" dirty="0">
                <a:solidFill>
                  <a:schemeClr val="accent6">
                    <a:lumMod val="75000"/>
                  </a:schemeClr>
                </a:solidFill>
              </a:rPr>
              <a:t>應用層</a:t>
            </a:r>
            <a:r>
              <a:rPr lang="en-US" altLang="zh-TW" sz="1800" dirty="0">
                <a:solidFill>
                  <a:schemeClr val="accent6">
                    <a:lumMod val="75000"/>
                  </a:schemeClr>
                </a:solidFill>
              </a:rPr>
              <a:t>:</a:t>
            </a:r>
            <a:r>
              <a:rPr lang="zh-TW" altLang="en-US" sz="1800" dirty="0"/>
              <a:t>應用程序本身存在漏洞</a:t>
            </a:r>
            <a:r>
              <a:rPr lang="en-US" altLang="zh-TW" sz="1800" dirty="0"/>
              <a:t>,</a:t>
            </a:r>
            <a:r>
              <a:rPr lang="zh-TW" altLang="en-US" sz="1800" dirty="0"/>
              <a:t>可能被利用發動遠程控制、信息泄露等攻擊。缺乏良好的身份驗證和訪問控制機制。</a:t>
            </a:r>
          </a:p>
          <a:p>
            <a:endParaRPr lang="zh-HK" altLang="en-US" dirty="0"/>
          </a:p>
        </p:txBody>
      </p:sp>
    </p:spTree>
    <p:extLst>
      <p:ext uri="{BB962C8B-B14F-4D97-AF65-F5344CB8AC3E}">
        <p14:creationId xmlns:p14="http://schemas.microsoft.com/office/powerpoint/2010/main" val="4139385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FDD954-5B48-D844-81C4-45E21A42647F}"/>
              </a:ext>
            </a:extLst>
          </p:cNvPr>
          <p:cNvSpPr>
            <a:spLocks noGrp="1"/>
          </p:cNvSpPr>
          <p:nvPr>
            <p:ph type="title"/>
          </p:nvPr>
        </p:nvSpPr>
        <p:spPr>
          <a:xfrm>
            <a:off x="135109" y="384367"/>
            <a:ext cx="11360800" cy="763600"/>
          </a:xfrm>
        </p:spPr>
        <p:txBody>
          <a:bodyPr>
            <a:normAutofit/>
          </a:bodyPr>
          <a:lstStyle/>
          <a:p>
            <a:r>
              <a:rPr lang="zh-TW" altLang="en-US" sz="2800" dirty="0"/>
              <a:t>     </a:t>
            </a:r>
            <a:r>
              <a:rPr lang="en-US" altLang="zh-TW" sz="2800" dirty="0"/>
              <a:t>3.3 TCP/IP </a:t>
            </a:r>
            <a:r>
              <a:rPr lang="zh-HK" altLang="en-US" sz="2800" dirty="0"/>
              <a:t>模型連繫</a:t>
            </a:r>
          </a:p>
        </p:txBody>
      </p:sp>
      <p:pic>
        <p:nvPicPr>
          <p:cNvPr id="4" name="图片 3">
            <a:extLst>
              <a:ext uri="{FF2B5EF4-FFF2-40B4-BE49-F238E27FC236}">
                <a16:creationId xmlns:a16="http://schemas.microsoft.com/office/drawing/2014/main" id="{33018FE8-2925-7F54-1461-526C74E10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文字版面配置區 2">
            <a:extLst>
              <a:ext uri="{FF2B5EF4-FFF2-40B4-BE49-F238E27FC236}">
                <a16:creationId xmlns:a16="http://schemas.microsoft.com/office/drawing/2014/main" id="{A51FD3C3-E348-BB74-62BA-63BF191237DC}"/>
              </a:ext>
            </a:extLst>
          </p:cNvPr>
          <p:cNvSpPr>
            <a:spLocks noGrp="1"/>
          </p:cNvSpPr>
          <p:nvPr>
            <p:ph type="body" idx="1"/>
          </p:nvPr>
        </p:nvSpPr>
        <p:spPr>
          <a:xfrm>
            <a:off x="303403" y="1059247"/>
            <a:ext cx="11360800" cy="5397100"/>
          </a:xfrm>
        </p:spPr>
        <p:txBody>
          <a:bodyPr>
            <a:normAutofit fontScale="92500" lnSpcReduction="10000"/>
          </a:bodyPr>
          <a:lstStyle/>
          <a:p>
            <a:pPr marL="152396" indent="0">
              <a:lnSpc>
                <a:spcPct val="120000"/>
              </a:lnSpc>
              <a:buNone/>
            </a:pPr>
            <a:r>
              <a:rPr lang="zh-TW" altLang="en-US" sz="1900" dirty="0">
                <a:solidFill>
                  <a:srgbClr val="00B050"/>
                </a:solidFill>
              </a:rPr>
              <a:t>物聯網的安全問題主要集中在</a:t>
            </a:r>
            <a:r>
              <a:rPr lang="en-US" altLang="zh-TW" sz="1900" dirty="0">
                <a:solidFill>
                  <a:srgbClr val="00B050"/>
                </a:solidFill>
              </a:rPr>
              <a:t>TCP/IP</a:t>
            </a:r>
            <a:r>
              <a:rPr lang="zh-TW" altLang="en-US" sz="1900" dirty="0">
                <a:solidFill>
                  <a:srgbClr val="00B050"/>
                </a:solidFill>
              </a:rPr>
              <a:t>模型的應用層上。因為物聯網設備大多位於應用層</a:t>
            </a:r>
            <a:r>
              <a:rPr lang="en-US" altLang="zh-TW" sz="1900" dirty="0">
                <a:solidFill>
                  <a:srgbClr val="00B050"/>
                </a:solidFill>
              </a:rPr>
              <a:t>,</a:t>
            </a:r>
            <a:r>
              <a:rPr lang="zh-TW" altLang="en-US" sz="1900" dirty="0">
                <a:solidFill>
                  <a:srgbClr val="00B050"/>
                </a:solidFill>
              </a:rPr>
              <a:t>其內置的軟體、韌體以及應用程式容易存在安全漏洞</a:t>
            </a:r>
            <a:r>
              <a:rPr lang="en-US" altLang="zh-TW" sz="1900" dirty="0">
                <a:solidFill>
                  <a:srgbClr val="00B050"/>
                </a:solidFill>
              </a:rPr>
              <a:t>,</a:t>
            </a:r>
            <a:r>
              <a:rPr lang="zh-TW" altLang="en-US" sz="1900" dirty="0">
                <a:solidFill>
                  <a:srgbClr val="00B050"/>
                </a:solidFill>
              </a:rPr>
              <a:t>使得整個物聯網系統容易受到攻擊因此我們需要透過加密和常更改密碼來解決問題。</a:t>
            </a:r>
            <a:endParaRPr lang="en-US" altLang="zh-TW" sz="1900" dirty="0">
              <a:solidFill>
                <a:srgbClr val="00B050"/>
              </a:solidFill>
            </a:endParaRPr>
          </a:p>
          <a:p>
            <a:pPr marL="152396" indent="0">
              <a:lnSpc>
                <a:spcPct val="120000"/>
              </a:lnSpc>
              <a:buNone/>
            </a:pPr>
            <a:endParaRPr lang="en-US" altLang="zh-TW" sz="1800" dirty="0"/>
          </a:p>
          <a:p>
            <a:pPr marL="152396" indent="0">
              <a:lnSpc>
                <a:spcPct val="120000"/>
              </a:lnSpc>
              <a:buNone/>
            </a:pPr>
            <a:r>
              <a:rPr lang="zh-TW" altLang="en-US" sz="1900" dirty="0">
                <a:solidFill>
                  <a:srgbClr val="00B050"/>
                </a:solidFill>
              </a:rPr>
              <a:t>主要的安全考慮包括：</a:t>
            </a:r>
            <a:endParaRPr lang="en-US" altLang="zh-TW" sz="1900" dirty="0">
              <a:solidFill>
                <a:srgbClr val="00B050"/>
              </a:solidFill>
            </a:endParaRPr>
          </a:p>
          <a:p>
            <a:pPr marL="152396" indent="0">
              <a:lnSpc>
                <a:spcPct val="120000"/>
              </a:lnSpc>
              <a:buNone/>
            </a:pPr>
            <a:r>
              <a:rPr lang="en-US" altLang="zh-TW" sz="1800" dirty="0">
                <a:solidFill>
                  <a:schemeClr val="accent6">
                    <a:lumMod val="75000"/>
                  </a:schemeClr>
                </a:solidFill>
              </a:rPr>
              <a:t>1.</a:t>
            </a:r>
            <a:r>
              <a:rPr lang="zh-TW" altLang="en-US" sz="1800" dirty="0">
                <a:solidFill>
                  <a:schemeClr val="accent6">
                    <a:lumMod val="75000"/>
                  </a:schemeClr>
                </a:solidFill>
              </a:rPr>
              <a:t>身份驗證和授權</a:t>
            </a:r>
          </a:p>
          <a:p>
            <a:pPr marL="152396" indent="0">
              <a:lnSpc>
                <a:spcPct val="120000"/>
              </a:lnSpc>
              <a:buNone/>
            </a:pPr>
            <a:r>
              <a:rPr lang="zh-TW" altLang="en-US" sz="1700" dirty="0"/>
              <a:t>實施嚴格的身份認證和權限管理</a:t>
            </a:r>
            <a:r>
              <a:rPr lang="en-US" altLang="zh-TW" sz="1700" dirty="0"/>
              <a:t>,</a:t>
            </a:r>
            <a:r>
              <a:rPr lang="zh-TW" altLang="en-US" sz="1700" dirty="0"/>
              <a:t>避免未經授權的訪問。例如在智能家居系統中</a:t>
            </a:r>
            <a:r>
              <a:rPr lang="en-US" altLang="zh-TW" sz="1700" dirty="0"/>
              <a:t>,</a:t>
            </a:r>
            <a:r>
              <a:rPr lang="zh-TW" altLang="en-US" sz="1700" dirty="0"/>
              <a:t>通過用戶賬號密碼、生物特徵等方式讓用戶身份驗證</a:t>
            </a:r>
            <a:r>
              <a:rPr lang="en-US" altLang="zh-TW" sz="1700" dirty="0"/>
              <a:t>,</a:t>
            </a:r>
            <a:r>
              <a:rPr lang="zh-TW" altLang="en-US" sz="1700" dirty="0"/>
              <a:t>並根據賬號權限控制用戶對家電、安防設備等的訪問權限。</a:t>
            </a:r>
          </a:p>
          <a:p>
            <a:pPr marL="152396" indent="0">
              <a:lnSpc>
                <a:spcPct val="120000"/>
              </a:lnSpc>
              <a:buNone/>
            </a:pPr>
            <a:endParaRPr lang="zh-TW" altLang="en-US" sz="1800" dirty="0"/>
          </a:p>
          <a:p>
            <a:pPr marL="152396" indent="0">
              <a:lnSpc>
                <a:spcPct val="120000"/>
              </a:lnSpc>
              <a:buNone/>
            </a:pPr>
            <a:r>
              <a:rPr lang="en-US" altLang="zh-TW" sz="1800" dirty="0">
                <a:solidFill>
                  <a:schemeClr val="accent6">
                    <a:lumMod val="75000"/>
                  </a:schemeClr>
                </a:solidFill>
              </a:rPr>
              <a:t>2.</a:t>
            </a:r>
            <a:r>
              <a:rPr lang="zh-TW" altLang="en-US" sz="1800" dirty="0">
                <a:solidFill>
                  <a:schemeClr val="accent6">
                    <a:lumMod val="75000"/>
                  </a:schemeClr>
                </a:solidFill>
              </a:rPr>
              <a:t>加密和安全通信</a:t>
            </a:r>
          </a:p>
          <a:p>
            <a:pPr marL="152396" indent="0">
              <a:lnSpc>
                <a:spcPct val="120000"/>
              </a:lnSpc>
              <a:buNone/>
            </a:pPr>
            <a:r>
              <a:rPr lang="zh-TW" altLang="en-US" sz="1800" dirty="0"/>
              <a:t>對通信內容和傳輸過程進行加密</a:t>
            </a:r>
            <a:r>
              <a:rPr lang="en-US" altLang="zh-TW" sz="1800" dirty="0"/>
              <a:t>,</a:t>
            </a:r>
            <a:r>
              <a:rPr lang="zh-TW" altLang="en-US" sz="1800" dirty="0"/>
              <a:t>確保數據的機密性和完整性。</a:t>
            </a:r>
          </a:p>
          <a:p>
            <a:pPr marL="152396" indent="0">
              <a:lnSpc>
                <a:spcPct val="120000"/>
              </a:lnSpc>
              <a:buNone/>
            </a:pPr>
            <a:r>
              <a:rPr lang="zh-TW" altLang="en-US" sz="1800" dirty="0"/>
              <a:t>例如在車聯網系統中</a:t>
            </a:r>
            <a:r>
              <a:rPr lang="en-US" altLang="zh-TW" sz="1800" dirty="0"/>
              <a:t>,</a:t>
            </a:r>
            <a:r>
              <a:rPr lang="zh-TW" altLang="en-US" sz="1800" dirty="0"/>
              <a:t>對車輛傳感器採集的行車數據進行加密處理</a:t>
            </a:r>
            <a:r>
              <a:rPr lang="en-US" altLang="zh-TW" sz="1800" dirty="0"/>
              <a:t>,</a:t>
            </a:r>
            <a:r>
              <a:rPr lang="zh-TW" altLang="en-US" sz="1800" dirty="0"/>
              <a:t>並採用安全的通信協議如</a:t>
            </a:r>
            <a:r>
              <a:rPr lang="en-US" altLang="zh-TW" sz="1800" dirty="0"/>
              <a:t>TLS/SSL</a:t>
            </a:r>
            <a:r>
              <a:rPr lang="zh-TW" altLang="en-US" sz="1800" dirty="0"/>
              <a:t>進行加密傳輸</a:t>
            </a:r>
            <a:r>
              <a:rPr lang="en-US" altLang="zh-TW" sz="1800" dirty="0"/>
              <a:t>,</a:t>
            </a:r>
            <a:r>
              <a:rPr lang="zh-TW" altLang="en-US" sz="1800" dirty="0"/>
              <a:t>防止數據被攔截和竄改。</a:t>
            </a:r>
          </a:p>
          <a:p>
            <a:pPr marL="152396" indent="0">
              <a:lnSpc>
                <a:spcPct val="120000"/>
              </a:lnSpc>
              <a:buNone/>
            </a:pPr>
            <a:endParaRPr lang="zh-TW" altLang="en-US" sz="1800" dirty="0"/>
          </a:p>
          <a:p>
            <a:pPr marL="152396" indent="0">
              <a:lnSpc>
                <a:spcPct val="120000"/>
              </a:lnSpc>
              <a:buNone/>
            </a:pPr>
            <a:r>
              <a:rPr lang="en-US" altLang="zh-TW" sz="1800" dirty="0">
                <a:solidFill>
                  <a:schemeClr val="accent6">
                    <a:lumMod val="75000"/>
                  </a:schemeClr>
                </a:solidFill>
              </a:rPr>
              <a:t>3.</a:t>
            </a:r>
            <a:r>
              <a:rPr lang="zh-TW" altLang="en-US" sz="1800" dirty="0">
                <a:solidFill>
                  <a:schemeClr val="accent6">
                    <a:lumMod val="75000"/>
                  </a:schemeClr>
                </a:solidFill>
              </a:rPr>
              <a:t>固件</a:t>
            </a:r>
            <a:r>
              <a:rPr lang="en-US" altLang="zh-TW" sz="1800" dirty="0">
                <a:solidFill>
                  <a:schemeClr val="accent6">
                    <a:lumMod val="75000"/>
                  </a:schemeClr>
                </a:solidFill>
              </a:rPr>
              <a:t>/</a:t>
            </a:r>
            <a:r>
              <a:rPr lang="zh-TW" altLang="en-US" sz="1800" dirty="0">
                <a:solidFill>
                  <a:schemeClr val="accent6">
                    <a:lumMod val="75000"/>
                  </a:schemeClr>
                </a:solidFill>
              </a:rPr>
              <a:t>軟體更新機制</a:t>
            </a:r>
          </a:p>
          <a:p>
            <a:pPr marL="152396" indent="0">
              <a:lnSpc>
                <a:spcPct val="120000"/>
              </a:lnSpc>
              <a:buNone/>
            </a:pPr>
            <a:r>
              <a:rPr lang="zh-TW" altLang="en-US" sz="1800" dirty="0"/>
              <a:t>例如在工業設備監控系統中</a:t>
            </a:r>
            <a:r>
              <a:rPr lang="en-US" altLang="zh-TW" sz="1800" dirty="0"/>
              <a:t>,</a:t>
            </a:r>
            <a:r>
              <a:rPr lang="zh-TW" altLang="en-US" sz="1800" dirty="0"/>
              <a:t>定期自動檢查並更新設備的軟體固件版本</a:t>
            </a:r>
            <a:r>
              <a:rPr lang="en-US" altLang="zh-TW" sz="1800" dirty="0"/>
              <a:t>,</a:t>
            </a:r>
            <a:r>
              <a:rPr lang="zh-TW" altLang="en-US" sz="1800" dirty="0"/>
              <a:t>修補已知的安全漏洞</a:t>
            </a:r>
            <a:r>
              <a:rPr lang="en-US" altLang="zh-TW" sz="1800" dirty="0"/>
              <a:t>,</a:t>
            </a:r>
            <a:r>
              <a:rPr lang="zh-TW" altLang="en-US" sz="1800" dirty="0"/>
              <a:t>保證設備始終運行在安全狀態。</a:t>
            </a:r>
          </a:p>
        </p:txBody>
      </p:sp>
    </p:spTree>
    <p:extLst>
      <p:ext uri="{BB962C8B-B14F-4D97-AF65-F5344CB8AC3E}">
        <p14:creationId xmlns:p14="http://schemas.microsoft.com/office/powerpoint/2010/main" val="565136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F95475E-42B7-9615-55F3-70D72092A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1A9E7B74-B273-4E4D-468A-94B80A2F0A22}"/>
              </a:ext>
            </a:extLst>
          </p:cNvPr>
          <p:cNvSpPr>
            <a:spLocks noGrp="1"/>
          </p:cNvSpPr>
          <p:nvPr>
            <p:ph type="title"/>
          </p:nvPr>
        </p:nvSpPr>
        <p:spPr/>
        <p:txBody>
          <a:bodyPr>
            <a:normAutofit/>
          </a:bodyPr>
          <a:lstStyle/>
          <a:p>
            <a:r>
              <a:rPr lang="en-US" altLang="zh-TW" sz="2800" dirty="0"/>
              <a:t>3.4 </a:t>
            </a:r>
            <a:r>
              <a:rPr lang="zh-TW" altLang="en-US" sz="2800" dirty="0"/>
              <a:t>網絡架構模型連繫</a:t>
            </a:r>
            <a:endParaRPr lang="zh-HK" altLang="en-US" sz="2800" dirty="0"/>
          </a:p>
        </p:txBody>
      </p:sp>
      <p:sp>
        <p:nvSpPr>
          <p:cNvPr id="3" name="文字版面配置區 2">
            <a:extLst>
              <a:ext uri="{FF2B5EF4-FFF2-40B4-BE49-F238E27FC236}">
                <a16:creationId xmlns:a16="http://schemas.microsoft.com/office/drawing/2014/main" id="{A3873691-1F19-DEE8-BEC7-296EFAA049D3}"/>
              </a:ext>
            </a:extLst>
          </p:cNvPr>
          <p:cNvSpPr>
            <a:spLocks noGrp="1"/>
          </p:cNvSpPr>
          <p:nvPr>
            <p:ph type="body" idx="1"/>
          </p:nvPr>
        </p:nvSpPr>
        <p:spPr>
          <a:xfrm>
            <a:off x="241696" y="1151400"/>
            <a:ext cx="11360800" cy="4555200"/>
          </a:xfrm>
        </p:spPr>
        <p:txBody>
          <a:bodyPr/>
          <a:lstStyle/>
          <a:p>
            <a:pPr marL="152396" indent="0">
              <a:lnSpc>
                <a:spcPct val="120000"/>
              </a:lnSpc>
              <a:buNone/>
            </a:pPr>
            <a:r>
              <a:rPr lang="zh-TW" altLang="en-US" sz="1800" dirty="0"/>
              <a:t>物聯網的安全問題可以與零信任網絡架構模型相關聯。零信任網絡模型是一種用於保護機構的安全性模型，其依據為不應預設信任任何使用者或裝置，即使對方已存在於機構的網路內。零信任機制會在整個網路上 </a:t>
            </a:r>
            <a:r>
              <a:rPr lang="en-US" altLang="zh-TW" sz="1800" dirty="0"/>
              <a:t>(</a:t>
            </a:r>
            <a:r>
              <a:rPr lang="zh-TW" altLang="en-US" sz="1800" dirty="0"/>
              <a:t>而不只是在信任的範圍內</a:t>
            </a:r>
            <a:r>
              <a:rPr lang="en-US" altLang="zh-TW" sz="1800" dirty="0"/>
              <a:t>) </a:t>
            </a:r>
            <a:r>
              <a:rPr lang="zh-TW" altLang="en-US" sz="1800" dirty="0"/>
              <a:t>強制執行嚴格的身分驗證和授權從而保護物聯網的隱私上問題。</a:t>
            </a:r>
            <a:endParaRPr lang="en-US" altLang="zh-TW" sz="1800" dirty="0"/>
          </a:p>
          <a:p>
            <a:pPr marL="152396" indent="0">
              <a:lnSpc>
                <a:spcPct val="120000"/>
              </a:lnSpc>
              <a:buNone/>
            </a:pPr>
            <a:endParaRPr lang="zh-TW" altLang="en-US" sz="1600" dirty="0"/>
          </a:p>
          <a:p>
            <a:pPr marL="152396" indent="0">
              <a:lnSpc>
                <a:spcPct val="120000"/>
              </a:lnSpc>
              <a:buNone/>
            </a:pPr>
            <a:r>
              <a:rPr lang="zh-TW" altLang="en-US" sz="2000" dirty="0">
                <a:solidFill>
                  <a:schemeClr val="accent6">
                    <a:lumMod val="75000"/>
                  </a:schemeClr>
                </a:solidFill>
              </a:rPr>
              <a:t>在物聯網的情境中，零信任網絡架構的應用意味著：</a:t>
            </a:r>
            <a:endParaRPr lang="en-US" altLang="zh-TW" sz="2000" dirty="0">
              <a:solidFill>
                <a:schemeClr val="accent6">
                  <a:lumMod val="75000"/>
                </a:schemeClr>
              </a:solidFill>
            </a:endParaRPr>
          </a:p>
          <a:p>
            <a:pPr marL="152396" indent="0">
              <a:lnSpc>
                <a:spcPct val="120000"/>
              </a:lnSpc>
              <a:buNone/>
            </a:pPr>
            <a:r>
              <a:rPr lang="en-US" altLang="zh-TW" sz="1600" dirty="0">
                <a:solidFill>
                  <a:schemeClr val="accent6">
                    <a:lumMod val="75000"/>
                  </a:schemeClr>
                </a:solidFill>
              </a:rPr>
              <a:t>1. </a:t>
            </a:r>
            <a:r>
              <a:rPr lang="zh-TW" altLang="en-US" sz="1600" dirty="0">
                <a:solidFill>
                  <a:schemeClr val="accent6">
                    <a:lumMod val="75000"/>
                  </a:schemeClr>
                </a:solidFill>
              </a:rPr>
              <a:t>身分驗證</a:t>
            </a:r>
            <a:r>
              <a:rPr lang="en-US" altLang="zh-TW" sz="1600" dirty="0">
                <a:solidFill>
                  <a:schemeClr val="accent6">
                    <a:lumMod val="75000"/>
                  </a:schemeClr>
                </a:solidFill>
              </a:rPr>
              <a:t>:</a:t>
            </a:r>
            <a:r>
              <a:rPr lang="zh-TW" altLang="en-US" sz="1600" dirty="0"/>
              <a:t>要求進行嚴格的驗證和授權</a:t>
            </a:r>
            <a:r>
              <a:rPr lang="en-US" altLang="zh-TW" sz="1600" dirty="0"/>
              <a:t>,</a:t>
            </a:r>
            <a:r>
              <a:rPr lang="zh-TW" altLang="en-US" sz="1600" dirty="0"/>
              <a:t>確認來源、合法和目的等。需要確保安全性和不可否認性非常吻合。強調不信任任何實體</a:t>
            </a:r>
            <a:r>
              <a:rPr lang="en-US" altLang="zh-TW" sz="1600" dirty="0"/>
              <a:t>,</a:t>
            </a:r>
            <a:r>
              <a:rPr lang="zh-TW" altLang="en-US" sz="1600" dirty="0"/>
              <a:t>必須對每個參與者進行嚴格驗證</a:t>
            </a:r>
            <a:r>
              <a:rPr lang="en-US" altLang="zh-TW" sz="1600" dirty="0"/>
              <a:t>,</a:t>
            </a:r>
            <a:r>
              <a:rPr lang="zh-TW" altLang="en-US" sz="1600" dirty="0"/>
              <a:t>包括使用數位證書、生物識別等技術。</a:t>
            </a:r>
          </a:p>
          <a:p>
            <a:pPr marL="152396" indent="0">
              <a:lnSpc>
                <a:spcPct val="120000"/>
              </a:lnSpc>
              <a:buNone/>
            </a:pPr>
            <a:endParaRPr lang="zh-TW" altLang="en-US" sz="1600" dirty="0"/>
          </a:p>
          <a:p>
            <a:pPr marL="152396" indent="0">
              <a:lnSpc>
                <a:spcPct val="120000"/>
              </a:lnSpc>
              <a:buNone/>
            </a:pPr>
            <a:r>
              <a:rPr lang="en-US" altLang="zh-TW" sz="1600" dirty="0">
                <a:solidFill>
                  <a:schemeClr val="accent6">
                    <a:lumMod val="75000"/>
                  </a:schemeClr>
                </a:solidFill>
              </a:rPr>
              <a:t>2. </a:t>
            </a:r>
            <a:r>
              <a:rPr lang="zh-TW" altLang="en-US" sz="1600" dirty="0">
                <a:solidFill>
                  <a:schemeClr val="accent6">
                    <a:lumMod val="75000"/>
                  </a:schemeClr>
                </a:solidFill>
              </a:rPr>
              <a:t>密碼學技術應用</a:t>
            </a:r>
            <a:r>
              <a:rPr lang="en-US" altLang="zh-TW" sz="1600" dirty="0">
                <a:solidFill>
                  <a:schemeClr val="accent6">
                    <a:lumMod val="75000"/>
                  </a:schemeClr>
                </a:solidFill>
              </a:rPr>
              <a:t>:</a:t>
            </a:r>
            <a:r>
              <a:rPr lang="zh-TW" altLang="en-US" sz="1600" dirty="0"/>
              <a:t>使用密碼學技術</a:t>
            </a:r>
            <a:r>
              <a:rPr lang="en-US" altLang="zh-TW" sz="1600" dirty="0"/>
              <a:t>,</a:t>
            </a:r>
            <a:r>
              <a:rPr lang="zh-TW" altLang="en-US" sz="1600" dirty="0"/>
              <a:t>如數位簽章</a:t>
            </a:r>
            <a:r>
              <a:rPr lang="en-US" altLang="zh-TW" sz="1600" dirty="0"/>
              <a:t>,</a:t>
            </a:r>
            <a:r>
              <a:rPr lang="zh-TW" altLang="en-US" sz="1600" dirty="0"/>
              <a:t>確保完整性和防篡改</a:t>
            </a:r>
            <a:r>
              <a:rPr lang="en-US" altLang="zh-TW" sz="1600" dirty="0"/>
              <a:t>,</a:t>
            </a:r>
            <a:r>
              <a:rPr lang="zh-TW" altLang="en-US" sz="1600" dirty="0"/>
              <a:t>對於安全性至關重要。要求對所有網絡流量進行持續監控和分析發現異常行為</a:t>
            </a:r>
            <a:r>
              <a:rPr lang="en-US" altLang="zh-TW" sz="1600" dirty="0"/>
              <a:t>,</a:t>
            </a:r>
            <a:r>
              <a:rPr lang="zh-TW" altLang="en-US" sz="1600" dirty="0"/>
              <a:t>可幫助發現異常、惡意攻擊等情況</a:t>
            </a:r>
            <a:r>
              <a:rPr lang="en-US" altLang="zh-TW" sz="1600" dirty="0"/>
              <a:t>,</a:t>
            </a:r>
            <a:r>
              <a:rPr lang="zh-TW" altLang="en-US" sz="1600" dirty="0"/>
              <a:t>配合機器學習等技術</a:t>
            </a:r>
            <a:r>
              <a:rPr lang="en-US" altLang="zh-TW" sz="1600" dirty="0"/>
              <a:t>,</a:t>
            </a:r>
            <a:r>
              <a:rPr lang="zh-TW" altLang="en-US" sz="1600" dirty="0"/>
              <a:t>可建立更智能異常檢測和預警機制</a:t>
            </a:r>
            <a:r>
              <a:rPr lang="en-US" altLang="zh-TW" sz="1600" dirty="0"/>
              <a:t>,</a:t>
            </a:r>
            <a:r>
              <a:rPr lang="zh-TW" altLang="en-US" sz="1600" dirty="0"/>
              <a:t>加密技術使用可防未經授權訪問</a:t>
            </a:r>
            <a:r>
              <a:rPr lang="en-US" altLang="zh-TW" sz="1600" dirty="0"/>
              <a:t>,</a:t>
            </a:r>
            <a:r>
              <a:rPr lang="zh-TW" altLang="en-US" sz="1600" dirty="0"/>
              <a:t>進一步增強安全性。</a:t>
            </a:r>
          </a:p>
          <a:p>
            <a:pPr marL="152396" indent="0">
              <a:lnSpc>
                <a:spcPct val="120000"/>
              </a:lnSpc>
              <a:buNone/>
            </a:pPr>
            <a:endParaRPr lang="zh-TW" altLang="en-US" sz="1800" dirty="0">
              <a:solidFill>
                <a:schemeClr val="accent6">
                  <a:lumMod val="75000"/>
                </a:schemeClr>
              </a:solidFill>
            </a:endParaRPr>
          </a:p>
          <a:p>
            <a:pPr marL="152396" indent="0">
              <a:lnSpc>
                <a:spcPct val="120000"/>
              </a:lnSpc>
              <a:buNone/>
            </a:pPr>
            <a:endParaRPr lang="zh-TW" altLang="en-US" sz="1800" dirty="0">
              <a:solidFill>
                <a:schemeClr val="accent6">
                  <a:lumMod val="75000"/>
                </a:schemeClr>
              </a:solidFill>
            </a:endParaRPr>
          </a:p>
          <a:p>
            <a:pPr marL="152396" indent="0">
              <a:lnSpc>
                <a:spcPct val="120000"/>
              </a:lnSpc>
              <a:buNone/>
            </a:pPr>
            <a:endParaRPr lang="zh-TW" altLang="en-US" sz="1800" dirty="0">
              <a:solidFill>
                <a:schemeClr val="accent6">
                  <a:lumMod val="75000"/>
                </a:schemeClr>
              </a:solidFill>
            </a:endParaRPr>
          </a:p>
          <a:p>
            <a:endParaRPr lang="zh-HK" altLang="en-US" dirty="0"/>
          </a:p>
        </p:txBody>
      </p:sp>
    </p:spTree>
    <p:extLst>
      <p:ext uri="{BB962C8B-B14F-4D97-AF65-F5344CB8AC3E}">
        <p14:creationId xmlns:p14="http://schemas.microsoft.com/office/powerpoint/2010/main" val="2091270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4">
            <a:extLst>
              <a:ext uri="{FF2B5EF4-FFF2-40B4-BE49-F238E27FC236}">
                <a16:creationId xmlns:a16="http://schemas.microsoft.com/office/drawing/2014/main" id="{0CAB3CBF-5452-51C9-97BB-4B6529529CB5}"/>
              </a:ext>
            </a:extLst>
          </p:cNvPr>
          <p:cNvPicPr>
            <a:picLocks noChangeAspect="1"/>
          </p:cNvPicPr>
          <p:nvPr/>
        </p:nvPicPr>
        <p:blipFill rotWithShape="1">
          <a:blip r:embed="rId2">
            <a:extLst>
              <a:ext uri="{28A0092B-C50C-407E-A947-70E740481C1C}">
                <a14:useLocalDpi xmlns:a14="http://schemas.microsoft.com/office/drawing/2010/main" val="0"/>
              </a:ext>
            </a:extLst>
          </a:blip>
          <a:srcRect t="13173" b="2557"/>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A63AC14-91F3-AF64-8E04-403B07A08006}"/>
              </a:ext>
            </a:extLst>
          </p:cNvPr>
          <p:cNvSpPr>
            <a:spLocks noGrp="1"/>
          </p:cNvSpPr>
          <p:nvPr>
            <p:ph type="title"/>
          </p:nvPr>
        </p:nvSpPr>
        <p:spPr>
          <a:xfrm>
            <a:off x="3023179" y="5073370"/>
            <a:ext cx="6677412" cy="3569242"/>
          </a:xfrm>
        </p:spPr>
        <p:txBody>
          <a:bodyPr vert="horz" lIns="91440" tIns="45720" rIns="91440" bIns="45720" rtlCol="0" anchor="t">
            <a:normAutofit/>
          </a:bodyPr>
          <a:lstStyle/>
          <a:p>
            <a:pPr>
              <a:spcBef>
                <a:spcPct val="0"/>
              </a:spcBef>
            </a:pPr>
            <a:r>
              <a:rPr lang="en-US" altLang="zh-TW" sz="5200" dirty="0"/>
              <a:t>4.</a:t>
            </a:r>
            <a:r>
              <a:rPr lang="zh-TW" altLang="en-US" sz="5200" dirty="0"/>
              <a:t>跨領域整合與合作</a:t>
            </a:r>
            <a:endParaRPr lang="en-US" altLang="zh-HK" sz="5200" dirty="0"/>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字方塊 5">
            <a:extLst>
              <a:ext uri="{FF2B5EF4-FFF2-40B4-BE49-F238E27FC236}">
                <a16:creationId xmlns:a16="http://schemas.microsoft.com/office/drawing/2014/main" id="{C4518C28-056B-DE62-2419-EEDE1FF2C365}"/>
              </a:ext>
            </a:extLst>
          </p:cNvPr>
          <p:cNvSpPr txBox="1"/>
          <p:nvPr/>
        </p:nvSpPr>
        <p:spPr>
          <a:xfrm>
            <a:off x="9746376" y="5793094"/>
            <a:ext cx="2263337" cy="646331"/>
          </a:xfrm>
          <a:prstGeom prst="rect">
            <a:avLst/>
          </a:prstGeom>
          <a:noFill/>
        </p:spPr>
        <p:txBody>
          <a:bodyPr wrap="square">
            <a:spAutoFit/>
          </a:bodyPr>
          <a:lstStyle/>
          <a:p>
            <a:r>
              <a:rPr lang="en-US" altLang="zh-TW" dirty="0"/>
              <a:t>4.1 </a:t>
            </a:r>
            <a:r>
              <a:rPr lang="zh-TW" altLang="en-US" dirty="0"/>
              <a:t>跨領域整合</a:t>
            </a:r>
          </a:p>
          <a:p>
            <a:r>
              <a:rPr lang="en-US" altLang="zh-TW" dirty="0"/>
              <a:t>4.2. </a:t>
            </a:r>
            <a:r>
              <a:rPr lang="zh-TW" altLang="en-US" dirty="0"/>
              <a:t>合作機制</a:t>
            </a:r>
          </a:p>
        </p:txBody>
      </p:sp>
    </p:spTree>
    <p:extLst>
      <p:ext uri="{BB962C8B-B14F-4D97-AF65-F5344CB8AC3E}">
        <p14:creationId xmlns:p14="http://schemas.microsoft.com/office/powerpoint/2010/main" val="339055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A95B527F-5309-86AD-87A0-E32857340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C7E18F61-F69D-B3C6-E358-499660BE5BED}"/>
              </a:ext>
            </a:extLst>
          </p:cNvPr>
          <p:cNvSpPr>
            <a:spLocks noGrp="1"/>
          </p:cNvSpPr>
          <p:nvPr>
            <p:ph type="title"/>
          </p:nvPr>
        </p:nvSpPr>
        <p:spPr/>
        <p:txBody>
          <a:bodyPr>
            <a:normAutofit fontScale="90000"/>
          </a:bodyPr>
          <a:lstStyle/>
          <a:p>
            <a:r>
              <a:rPr lang="en-US" altLang="zh-HK" sz="3100" dirty="0"/>
              <a:t>4.1 </a:t>
            </a:r>
            <a:r>
              <a:rPr lang="zh-HK" altLang="en-US" sz="3100" dirty="0"/>
              <a:t>跨領域整合</a:t>
            </a:r>
            <a:br>
              <a:rPr lang="zh-HK" altLang="en-US" dirty="0"/>
            </a:br>
            <a:endParaRPr lang="zh-HK" altLang="en-US" dirty="0"/>
          </a:p>
        </p:txBody>
      </p:sp>
      <p:sp>
        <p:nvSpPr>
          <p:cNvPr id="3" name="文字版面配置區 2">
            <a:extLst>
              <a:ext uri="{FF2B5EF4-FFF2-40B4-BE49-F238E27FC236}">
                <a16:creationId xmlns:a16="http://schemas.microsoft.com/office/drawing/2014/main" id="{C0DA9F6A-F9AD-5C37-FDF9-CA73944C7108}"/>
              </a:ext>
            </a:extLst>
          </p:cNvPr>
          <p:cNvSpPr>
            <a:spLocks noGrp="1"/>
          </p:cNvSpPr>
          <p:nvPr>
            <p:ph type="body" idx="1"/>
          </p:nvPr>
        </p:nvSpPr>
        <p:spPr>
          <a:xfrm>
            <a:off x="415600" y="1497365"/>
            <a:ext cx="11360800" cy="4555200"/>
          </a:xfrm>
        </p:spPr>
        <p:txBody>
          <a:bodyPr>
            <a:normAutofit fontScale="62500" lnSpcReduction="20000"/>
          </a:bodyPr>
          <a:lstStyle/>
          <a:p>
            <a:pPr marL="152396" indent="0">
              <a:lnSpc>
                <a:spcPct val="140000"/>
              </a:lnSpc>
              <a:buNone/>
            </a:pPr>
            <a:r>
              <a:rPr lang="en-US" altLang="zh-TW" dirty="0">
                <a:solidFill>
                  <a:schemeClr val="accent6">
                    <a:lumMod val="75000"/>
                  </a:schemeClr>
                </a:solidFill>
              </a:rPr>
              <a:t>1.</a:t>
            </a:r>
            <a:r>
              <a:rPr lang="zh-TW" altLang="en-US" dirty="0">
                <a:solidFill>
                  <a:schemeClr val="accent6">
                    <a:lumMod val="75000"/>
                  </a:schemeClr>
                </a:solidFill>
              </a:rPr>
              <a:t>大數據分析和物聯網的整合</a:t>
            </a:r>
          </a:p>
          <a:p>
            <a:pPr marL="152396" indent="0">
              <a:lnSpc>
                <a:spcPct val="140000"/>
              </a:lnSpc>
              <a:buNone/>
            </a:pPr>
            <a:r>
              <a:rPr lang="zh-TW" altLang="en-US" dirty="0"/>
              <a:t>物聯網作為新興技術可是深度整合 例如：數據分析可以挖掘和分析各種數據，而物聯網則是可提供海量的數據供大數據分析來進行分析因此二者可相互幫忙來確保數據的準確性。</a:t>
            </a:r>
            <a:endParaRPr lang="en-US" altLang="zh-TW" dirty="0"/>
          </a:p>
          <a:p>
            <a:pPr marL="152396" indent="0">
              <a:lnSpc>
                <a:spcPct val="140000"/>
              </a:lnSpc>
              <a:buNone/>
            </a:pPr>
            <a:endParaRPr lang="zh-TW" altLang="en-US" dirty="0"/>
          </a:p>
          <a:p>
            <a:pPr marL="152396" indent="0">
              <a:lnSpc>
                <a:spcPct val="140000"/>
              </a:lnSpc>
              <a:buNone/>
            </a:pPr>
            <a:r>
              <a:rPr lang="en-US" altLang="zh-TW" dirty="0">
                <a:solidFill>
                  <a:schemeClr val="accent6">
                    <a:lumMod val="75000"/>
                  </a:schemeClr>
                </a:solidFill>
              </a:rPr>
              <a:t>2.</a:t>
            </a:r>
            <a:r>
              <a:rPr lang="zh-TW" altLang="en-US" dirty="0">
                <a:solidFill>
                  <a:schemeClr val="accent6">
                    <a:lumMod val="75000"/>
                  </a:schemeClr>
                </a:solidFill>
              </a:rPr>
              <a:t>具體的整合案例和技術上的支持</a:t>
            </a:r>
          </a:p>
          <a:p>
            <a:pPr marL="152396" indent="0">
              <a:lnSpc>
                <a:spcPct val="140000"/>
              </a:lnSpc>
              <a:buNone/>
            </a:pPr>
            <a:r>
              <a:rPr lang="zh-TW" altLang="en-US" dirty="0"/>
              <a:t>小愛同學。當你對小愛同學查找資料是物聯網便會將大量資料傳輸到小愛同學然後再經過數據分析篩選出兩份準確資料完成使用著的指令從而方便使用者查找資料。</a:t>
            </a:r>
          </a:p>
          <a:p>
            <a:pPr marL="152396" indent="0">
              <a:lnSpc>
                <a:spcPct val="140000"/>
              </a:lnSpc>
              <a:buNone/>
            </a:pPr>
            <a:endParaRPr lang="zh-TW" altLang="en-US" dirty="0"/>
          </a:p>
          <a:p>
            <a:pPr marL="152396" indent="0">
              <a:lnSpc>
                <a:spcPct val="140000"/>
              </a:lnSpc>
              <a:buNone/>
            </a:pPr>
            <a:r>
              <a:rPr lang="en-US" altLang="zh-TW" dirty="0">
                <a:solidFill>
                  <a:schemeClr val="accent6">
                    <a:lumMod val="75000"/>
                  </a:schemeClr>
                </a:solidFill>
              </a:rPr>
              <a:t>3.</a:t>
            </a:r>
            <a:r>
              <a:rPr lang="zh-TW" altLang="en-US" dirty="0">
                <a:solidFill>
                  <a:schemeClr val="accent6">
                    <a:lumMod val="75000"/>
                  </a:schemeClr>
                </a:solidFill>
              </a:rPr>
              <a:t>評估整合技術的成本效益和操作可行</a:t>
            </a:r>
          </a:p>
          <a:p>
            <a:pPr marL="152396" indent="0">
              <a:lnSpc>
                <a:spcPct val="140000"/>
              </a:lnSpc>
              <a:buNone/>
            </a:pPr>
            <a:r>
              <a:rPr lang="zh-TW" altLang="en-US" dirty="0"/>
              <a:t>本項技術在開發商的成本取決於你對技術開發的成熟、投入多少資金和時間。高可到智慧城市、醫療低可到小愛同學、手機兩者都是受到民眾的認可以小愛同學智能音箱舉例他的製作成本為</a:t>
            </a:r>
            <a:r>
              <a:rPr lang="en-US" altLang="zh-TW" dirty="0"/>
              <a:t>50</a:t>
            </a:r>
            <a:r>
              <a:rPr lang="zh-TW" altLang="en-US" dirty="0"/>
              <a:t>元左右出價</a:t>
            </a:r>
            <a:r>
              <a:rPr lang="en-US" altLang="zh-TW" dirty="0"/>
              <a:t>100</a:t>
            </a:r>
            <a:r>
              <a:rPr lang="zh-TW" altLang="en-US" dirty="0"/>
              <a:t>多依舊被大多民眾購買可見物聯網和數據分析的技術的合作不僅滿足民眾的好奇還跳過自己尋找資料部分幫民眾節省時間</a:t>
            </a:r>
          </a:p>
          <a:p>
            <a:pPr marL="152396" indent="0">
              <a:lnSpc>
                <a:spcPct val="140000"/>
              </a:lnSpc>
              <a:buNone/>
            </a:pPr>
            <a:endParaRPr lang="zh-TW" altLang="en-US" dirty="0"/>
          </a:p>
          <a:p>
            <a:endParaRPr lang="zh-HK" altLang="en-US" dirty="0"/>
          </a:p>
        </p:txBody>
      </p:sp>
    </p:spTree>
    <p:extLst>
      <p:ext uri="{BB962C8B-B14F-4D97-AF65-F5344CB8AC3E}">
        <p14:creationId xmlns:p14="http://schemas.microsoft.com/office/powerpoint/2010/main" val="2079742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1AF96AB-F736-480C-84CE-25DE3FF9F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標題 1">
            <a:extLst>
              <a:ext uri="{FF2B5EF4-FFF2-40B4-BE49-F238E27FC236}">
                <a16:creationId xmlns:a16="http://schemas.microsoft.com/office/drawing/2014/main" id="{F9D7779F-C3EC-6123-38C8-D7D4BA11E46D}"/>
              </a:ext>
            </a:extLst>
          </p:cNvPr>
          <p:cNvSpPr>
            <a:spLocks noGrp="1"/>
          </p:cNvSpPr>
          <p:nvPr>
            <p:ph type="title"/>
          </p:nvPr>
        </p:nvSpPr>
        <p:spPr/>
        <p:txBody>
          <a:bodyPr>
            <a:normAutofit fontScale="90000"/>
          </a:bodyPr>
          <a:lstStyle/>
          <a:p>
            <a:r>
              <a:rPr lang="en-US" altLang="zh-HK" dirty="0"/>
              <a:t>4.2 </a:t>
            </a:r>
            <a:r>
              <a:rPr lang="zh-HK" altLang="en-US" dirty="0"/>
              <a:t>合作機制</a:t>
            </a:r>
            <a:br>
              <a:rPr lang="zh-HK" altLang="en-US" dirty="0"/>
            </a:br>
            <a:endParaRPr lang="zh-HK" altLang="en-US" dirty="0"/>
          </a:p>
        </p:txBody>
      </p:sp>
      <p:sp>
        <p:nvSpPr>
          <p:cNvPr id="3" name="文字版面配置區 2">
            <a:extLst>
              <a:ext uri="{FF2B5EF4-FFF2-40B4-BE49-F238E27FC236}">
                <a16:creationId xmlns:a16="http://schemas.microsoft.com/office/drawing/2014/main" id="{8A4F910E-F65E-A329-CDA0-5153930D78C3}"/>
              </a:ext>
            </a:extLst>
          </p:cNvPr>
          <p:cNvSpPr>
            <a:spLocks noGrp="1"/>
          </p:cNvSpPr>
          <p:nvPr>
            <p:ph type="body" idx="1"/>
          </p:nvPr>
        </p:nvSpPr>
        <p:spPr>
          <a:xfrm>
            <a:off x="331453" y="1356967"/>
            <a:ext cx="11360800" cy="4555200"/>
          </a:xfrm>
        </p:spPr>
        <p:txBody>
          <a:bodyPr>
            <a:normAutofit/>
          </a:bodyPr>
          <a:lstStyle/>
          <a:p>
            <a:pPr rtl="0" fontAlgn="base">
              <a:lnSpc>
                <a:spcPct val="120000"/>
              </a:lnSpc>
              <a:spcBef>
                <a:spcPts val="0"/>
              </a:spcBef>
              <a:spcAft>
                <a:spcPts val="0"/>
              </a:spcAft>
              <a:buFont typeface="Arial" panose="020B0604020202020204" pitchFamily="34" charset="0"/>
              <a:buChar char="•"/>
            </a:pPr>
            <a:r>
              <a:rPr lang="zh-TW" altLang="en-US" sz="1800" b="0" i="0" u="none" strike="noStrike" dirty="0">
                <a:solidFill>
                  <a:srgbClr val="1F2328"/>
                </a:solidFill>
                <a:effectLst/>
                <a:latin typeface="Arial" panose="020B0604020202020204" pitchFamily="34" charset="0"/>
              </a:rPr>
              <a:t>在技術發展過程中，不同企業和機構之間的合作機制有聯合開發、技術轉讓和戰略聯盟。</a:t>
            </a:r>
          </a:p>
          <a:p>
            <a:pPr rtl="0" fontAlgn="base">
              <a:lnSpc>
                <a:spcPct val="120000"/>
              </a:lnSpc>
              <a:spcBef>
                <a:spcPts val="0"/>
              </a:spcBef>
              <a:spcAft>
                <a:spcPts val="0"/>
              </a:spcAft>
              <a:buFont typeface="Arial" panose="020B0604020202020204" pitchFamily="34" charset="0"/>
              <a:buChar char="•"/>
            </a:pPr>
            <a:r>
              <a:rPr lang="zh-TW" altLang="en-US" sz="1800" b="0" i="0" u="none" strike="noStrike" dirty="0">
                <a:solidFill>
                  <a:srgbClr val="1F2328"/>
                </a:solidFill>
                <a:effectLst/>
                <a:latin typeface="Arial" panose="020B0604020202020204" pitchFamily="34" charset="0"/>
              </a:rPr>
              <a:t>合作能讓技術的開發成本或風險降低</a:t>
            </a:r>
            <a:r>
              <a:rPr lang="en-US" altLang="zh-TW" sz="1800" b="0" i="0" u="none" strike="noStrike" dirty="0">
                <a:solidFill>
                  <a:srgbClr val="1F2328"/>
                </a:solidFill>
                <a:effectLst/>
                <a:latin typeface="Arial" panose="020B0604020202020204" pitchFamily="34" charset="0"/>
              </a:rPr>
              <a:t>,</a:t>
            </a:r>
            <a:r>
              <a:rPr lang="zh-TW" altLang="en-US" sz="1800" b="0" i="0" u="none" strike="noStrike" dirty="0">
                <a:solidFill>
                  <a:srgbClr val="1F2328"/>
                </a:solidFill>
                <a:effectLst/>
                <a:latin typeface="Arial" panose="020B0604020202020204" pitchFamily="34" charset="0"/>
              </a:rPr>
              <a:t>也能提升開發的速度</a:t>
            </a:r>
            <a:r>
              <a:rPr lang="en-US" altLang="zh-TW" sz="1800" b="0" i="0" u="none" strike="noStrike" dirty="0">
                <a:solidFill>
                  <a:srgbClr val="1F2328"/>
                </a:solidFill>
                <a:effectLst/>
                <a:latin typeface="Arial" panose="020B0604020202020204" pitchFamily="34" charset="0"/>
              </a:rPr>
              <a:t>,</a:t>
            </a:r>
            <a:r>
              <a:rPr lang="zh-TW" altLang="en-US" sz="1800" b="0" i="0" u="none" strike="noStrike" dirty="0">
                <a:solidFill>
                  <a:srgbClr val="1F2328"/>
                </a:solidFill>
                <a:effectLst/>
                <a:latin typeface="Arial" panose="020B0604020202020204" pitchFamily="34" charset="0"/>
              </a:rPr>
              <a:t>因為合作能讓技術資源的流動性大大增加 。以合作也能讓技術能更快地商業化應用，不同公司也能發揮各自的優勢， 將利益最大化。</a:t>
            </a:r>
          </a:p>
          <a:p>
            <a:pPr rtl="0" fontAlgn="base">
              <a:lnSpc>
                <a:spcPct val="120000"/>
              </a:lnSpc>
              <a:spcBef>
                <a:spcPts val="0"/>
              </a:spcBef>
              <a:spcAft>
                <a:spcPts val="0"/>
              </a:spcAft>
              <a:buFont typeface="Arial" panose="020B0604020202020204" pitchFamily="34" charset="0"/>
              <a:buChar char="•"/>
            </a:pPr>
            <a:r>
              <a:rPr lang="zh-TW" altLang="en-US" sz="1800" b="0" i="0" u="none" strike="noStrike" dirty="0">
                <a:solidFill>
                  <a:srgbClr val="1F2328"/>
                </a:solidFill>
                <a:effectLst/>
                <a:latin typeface="Arial" panose="020B0604020202020204" pitchFamily="34" charset="0"/>
              </a:rPr>
              <a:t>合作中最主要可能遇到的知識產權問題是版權的歸屬權，需要雙方簽訂保護的對方的合約，以保護雙方的利益。還有常見的數據安全問題有數據共享的安全性，這個問題也能用上面的方法解決。</a:t>
            </a:r>
          </a:p>
          <a:p>
            <a:pPr rtl="0" fontAlgn="base">
              <a:lnSpc>
                <a:spcPct val="120000"/>
              </a:lnSpc>
              <a:spcBef>
                <a:spcPts val="0"/>
              </a:spcBef>
              <a:spcAft>
                <a:spcPts val="0"/>
              </a:spcAft>
              <a:buFont typeface="Arial" panose="020B0604020202020204" pitchFamily="34" charset="0"/>
              <a:buChar char="•"/>
            </a:pPr>
            <a:r>
              <a:rPr lang="zh-TW" altLang="en-US" sz="1800" b="0" i="0" u="none" strike="noStrike" dirty="0">
                <a:solidFill>
                  <a:srgbClr val="1F2328"/>
                </a:solidFill>
                <a:effectLst/>
                <a:latin typeface="Arial" panose="020B0604020202020204" pitchFamily="34" charset="0"/>
              </a:rPr>
              <a:t>對於物聯網技術，聯合開發和技術轉讓是較為適合的合作模式。因為此技術需要耗費大量的時間和成本去研發技術。</a:t>
            </a:r>
          </a:p>
          <a:p>
            <a:pPr rtl="0" fontAlgn="base">
              <a:lnSpc>
                <a:spcPct val="120000"/>
              </a:lnSpc>
              <a:spcBef>
                <a:spcPts val="0"/>
              </a:spcBef>
              <a:spcAft>
                <a:spcPts val="0"/>
              </a:spcAft>
              <a:buFont typeface="Arial" panose="020B0604020202020204" pitchFamily="34" charset="0"/>
              <a:buChar char="•"/>
            </a:pPr>
            <a:r>
              <a:rPr lang="zh-TW" altLang="en-US" sz="1800" b="0" i="0" u="none" strike="noStrike" dirty="0">
                <a:solidFill>
                  <a:srgbClr val="1F2328"/>
                </a:solidFill>
                <a:effectLst/>
                <a:latin typeface="Arial" panose="020B0604020202020204" pitchFamily="34" charset="0"/>
              </a:rPr>
              <a:t>提出建立和維護合作伙伴關係的最佳實踐，包括協議制定、風險管理和利益分配等。</a:t>
            </a:r>
          </a:p>
          <a:p>
            <a:endParaRPr lang="zh-HK" altLang="en-US" dirty="0"/>
          </a:p>
        </p:txBody>
      </p:sp>
    </p:spTree>
    <p:extLst>
      <p:ext uri="{BB962C8B-B14F-4D97-AF65-F5344CB8AC3E}">
        <p14:creationId xmlns:p14="http://schemas.microsoft.com/office/powerpoint/2010/main" val="769333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3" descr="一張含有 天空, 人員, 男人, 戶外 的圖片&#10;&#10;自動產生的描述">
            <a:extLst>
              <a:ext uri="{FF2B5EF4-FFF2-40B4-BE49-F238E27FC236}">
                <a16:creationId xmlns:a16="http://schemas.microsoft.com/office/drawing/2014/main" id="{48A21EB7-BBDE-31E5-B48A-C02F2C8561F8}"/>
              </a:ext>
            </a:extLst>
          </p:cNvPr>
          <p:cNvPicPr>
            <a:picLocks noChangeAspect="1"/>
          </p:cNvPicPr>
          <p:nvPr/>
        </p:nvPicPr>
        <p:blipFill rotWithShape="1">
          <a:blip r:embed="rId2">
            <a:extLst>
              <a:ext uri="{28A0092B-C50C-407E-A947-70E740481C1C}">
                <a14:useLocalDpi xmlns:a14="http://schemas.microsoft.com/office/drawing/2010/main" val="0"/>
              </a:ext>
            </a:extLst>
          </a:blip>
          <a:srcRect t="7904" b="7826"/>
          <a:stretch/>
        </p:blipFill>
        <p:spPr>
          <a:xfrm>
            <a:off x="20" y="-22"/>
            <a:ext cx="12191977" cy="6858022"/>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942D1FA-BA19-3EFF-54B8-674B590CFA06}"/>
              </a:ext>
            </a:extLst>
          </p:cNvPr>
          <p:cNvSpPr>
            <a:spLocks noGrp="1"/>
          </p:cNvSpPr>
          <p:nvPr>
            <p:ph type="title"/>
          </p:nvPr>
        </p:nvSpPr>
        <p:spPr>
          <a:xfrm>
            <a:off x="6226418" y="2716484"/>
            <a:ext cx="5452529" cy="3569242"/>
          </a:xfrm>
        </p:spPr>
        <p:txBody>
          <a:bodyPr vert="horz" lIns="91440" tIns="45720" rIns="91440" bIns="45720" rtlCol="0" anchor="t">
            <a:normAutofit/>
          </a:bodyPr>
          <a:lstStyle/>
          <a:p>
            <a:pPr>
              <a:spcBef>
                <a:spcPct val="0"/>
              </a:spcBef>
            </a:pPr>
            <a:r>
              <a:rPr lang="en-US" altLang="zh-TW" sz="5200" dirty="0"/>
              <a:t>5. </a:t>
            </a:r>
            <a:r>
              <a:rPr lang="zh-TW" altLang="en-US" sz="5200" dirty="0"/>
              <a:t>法規、教育</a:t>
            </a:r>
            <a:br>
              <a:rPr lang="en-US" altLang="zh-TW" sz="5200" dirty="0"/>
            </a:br>
            <a:r>
              <a:rPr lang="zh-TW" altLang="en-US" sz="5200" dirty="0"/>
              <a:t>與未來展望</a:t>
            </a:r>
            <a:endParaRPr lang="en-US" altLang="zh-HK" sz="5200" dirty="0"/>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字方塊 4">
            <a:extLst>
              <a:ext uri="{FF2B5EF4-FFF2-40B4-BE49-F238E27FC236}">
                <a16:creationId xmlns:a16="http://schemas.microsoft.com/office/drawing/2014/main" id="{E7848237-602E-50B6-1E3B-370AB2EC0B03}"/>
              </a:ext>
            </a:extLst>
          </p:cNvPr>
          <p:cNvSpPr txBox="1"/>
          <p:nvPr/>
        </p:nvSpPr>
        <p:spPr>
          <a:xfrm>
            <a:off x="9882228" y="5473004"/>
            <a:ext cx="2051721" cy="923330"/>
          </a:xfrm>
          <a:prstGeom prst="rect">
            <a:avLst/>
          </a:prstGeom>
          <a:noFill/>
        </p:spPr>
        <p:txBody>
          <a:bodyPr wrap="square">
            <a:spAutoFit/>
          </a:bodyPr>
          <a:lstStyle/>
          <a:p>
            <a:r>
              <a:rPr lang="zh-TW" altLang="en-US" dirty="0"/>
              <a:t>     </a:t>
            </a:r>
            <a:r>
              <a:rPr lang="en-US" altLang="zh-TW" dirty="0"/>
              <a:t>5.1 </a:t>
            </a:r>
            <a:r>
              <a:rPr lang="zh-TW" altLang="en-US" dirty="0"/>
              <a:t>法律和規範</a:t>
            </a:r>
          </a:p>
          <a:p>
            <a:r>
              <a:rPr lang="zh-TW" altLang="en-US" dirty="0"/>
              <a:t>     </a:t>
            </a:r>
            <a:r>
              <a:rPr lang="en-US" altLang="zh-TW" dirty="0"/>
              <a:t>5.2 </a:t>
            </a:r>
            <a:r>
              <a:rPr lang="zh-TW" altLang="en-US" dirty="0"/>
              <a:t>用戶教育</a:t>
            </a:r>
          </a:p>
          <a:p>
            <a:r>
              <a:rPr lang="zh-TW" altLang="en-US" dirty="0"/>
              <a:t>     </a:t>
            </a:r>
            <a:r>
              <a:rPr lang="en-US" altLang="zh-TW" dirty="0"/>
              <a:t>5.3 </a:t>
            </a:r>
            <a:r>
              <a:rPr lang="zh-TW" altLang="en-US" dirty="0"/>
              <a:t>未來展望</a:t>
            </a:r>
          </a:p>
        </p:txBody>
      </p:sp>
    </p:spTree>
    <p:extLst>
      <p:ext uri="{BB962C8B-B14F-4D97-AF65-F5344CB8AC3E}">
        <p14:creationId xmlns:p14="http://schemas.microsoft.com/office/powerpoint/2010/main" val="3574115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7C0F9164-8D73-B46E-5314-151E8D1E6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5187" cy="6858000"/>
          </a:xfrm>
          <a:prstGeom prst="rect">
            <a:avLst/>
          </a:prstGeom>
        </p:spPr>
      </p:pic>
      <p:sp>
        <p:nvSpPr>
          <p:cNvPr id="2" name="標題 1">
            <a:extLst>
              <a:ext uri="{FF2B5EF4-FFF2-40B4-BE49-F238E27FC236}">
                <a16:creationId xmlns:a16="http://schemas.microsoft.com/office/drawing/2014/main" id="{CBED4500-954D-03A9-6B44-7920528A5788}"/>
              </a:ext>
            </a:extLst>
          </p:cNvPr>
          <p:cNvSpPr>
            <a:spLocks noGrp="1"/>
          </p:cNvSpPr>
          <p:nvPr>
            <p:ph type="title"/>
          </p:nvPr>
        </p:nvSpPr>
        <p:spPr/>
        <p:txBody>
          <a:bodyPr>
            <a:normAutofit/>
          </a:bodyPr>
          <a:lstStyle/>
          <a:p>
            <a:r>
              <a:rPr lang="en-US" altLang="zh-TW" sz="2800" dirty="0"/>
              <a:t>5.1 </a:t>
            </a:r>
            <a:r>
              <a:rPr lang="zh-TW" altLang="en-US" sz="2800" dirty="0"/>
              <a:t>法律和規範</a:t>
            </a:r>
            <a:endParaRPr lang="zh-HK" altLang="en-US" sz="2800" dirty="0"/>
          </a:p>
        </p:txBody>
      </p:sp>
      <p:sp>
        <p:nvSpPr>
          <p:cNvPr id="3" name="文字版面配置區 2">
            <a:extLst>
              <a:ext uri="{FF2B5EF4-FFF2-40B4-BE49-F238E27FC236}">
                <a16:creationId xmlns:a16="http://schemas.microsoft.com/office/drawing/2014/main" id="{5A58AA9F-FB89-CD41-A48D-C5DF2EDB0502}"/>
              </a:ext>
            </a:extLst>
          </p:cNvPr>
          <p:cNvSpPr>
            <a:spLocks noGrp="1"/>
          </p:cNvSpPr>
          <p:nvPr>
            <p:ph type="body" idx="1"/>
          </p:nvPr>
        </p:nvSpPr>
        <p:spPr>
          <a:xfrm>
            <a:off x="415600" y="1568530"/>
            <a:ext cx="11360800" cy="4555200"/>
          </a:xfrm>
        </p:spPr>
        <p:txBody>
          <a:bodyPr>
            <a:normAutofit fontScale="92500" lnSpcReduction="10000"/>
          </a:bodyPr>
          <a:lstStyle/>
          <a:p>
            <a:pPr marL="152396" indent="0">
              <a:lnSpc>
                <a:spcPct val="120000"/>
              </a:lnSpc>
              <a:buNone/>
            </a:pPr>
            <a:r>
              <a:rPr lang="zh-TW" altLang="en-US" sz="1900" dirty="0">
                <a:solidFill>
                  <a:schemeClr val="accent2">
                    <a:lumMod val="75000"/>
                  </a:schemeClr>
                </a:solidFill>
              </a:rPr>
              <a:t>物聯網安全與隱私保護法規</a:t>
            </a:r>
            <a:r>
              <a:rPr lang="en-US" altLang="zh-TW" sz="1900" dirty="0">
                <a:solidFill>
                  <a:schemeClr val="accent2">
                    <a:lumMod val="75000"/>
                  </a:schemeClr>
                </a:solidFill>
              </a:rPr>
              <a:t>:</a:t>
            </a:r>
          </a:p>
          <a:p>
            <a:pPr marL="152396" indent="0">
              <a:lnSpc>
                <a:spcPct val="120000"/>
              </a:lnSpc>
              <a:buNone/>
            </a:pPr>
            <a:r>
              <a:rPr lang="zh-TW" altLang="en-US" sz="1900" dirty="0"/>
              <a:t>目前</a:t>
            </a:r>
            <a:r>
              <a:rPr lang="en-US" altLang="zh-TW" sz="1900" dirty="0"/>
              <a:t>,</a:t>
            </a:r>
            <a:r>
              <a:rPr lang="zh-TW" altLang="en-US" sz="1900" dirty="0"/>
              <a:t>多個國家和地區出台了新的物聯網產品和服務安全與隱私保護的法律法規。這些法規通常要求物聯網設備和平台必須符合最基本的信息安全和個人隱私保護標準。例如</a:t>
            </a:r>
            <a:r>
              <a:rPr lang="en-US" altLang="zh-TW" sz="1900" dirty="0"/>
              <a:t>,</a:t>
            </a:r>
            <a:r>
              <a:rPr lang="zh-TW" altLang="en-US" sz="1900" dirty="0"/>
              <a:t>設備必須具有安全的軟硬件架構</a:t>
            </a:r>
            <a:r>
              <a:rPr lang="en-US" altLang="zh-TW" sz="1900" dirty="0"/>
              <a:t>,</a:t>
            </a:r>
            <a:r>
              <a:rPr lang="zh-TW" altLang="en-US" sz="1900" dirty="0"/>
              <a:t>並定期進行安全漏洞修補</a:t>
            </a:r>
            <a:r>
              <a:rPr lang="en-US" altLang="zh-TW" sz="1900" dirty="0"/>
              <a:t>;</a:t>
            </a:r>
            <a:r>
              <a:rPr lang="zh-TW" altLang="en-US" sz="1900" dirty="0"/>
              <a:t>收集的個人信息使用必須經過用戶同意</a:t>
            </a:r>
            <a:r>
              <a:rPr lang="en-US" altLang="zh-TW" sz="1900" dirty="0"/>
              <a:t>,</a:t>
            </a:r>
            <a:r>
              <a:rPr lang="zh-TW" altLang="en-US" sz="1900" dirty="0"/>
              <a:t>並提供清晰的隱私政策。</a:t>
            </a:r>
          </a:p>
          <a:p>
            <a:pPr marL="152396" indent="0">
              <a:lnSpc>
                <a:spcPct val="120000"/>
              </a:lnSpc>
              <a:buNone/>
            </a:pPr>
            <a:endParaRPr lang="zh-TW" altLang="en-US" sz="1900" dirty="0"/>
          </a:p>
          <a:p>
            <a:pPr marL="152396" indent="0">
              <a:lnSpc>
                <a:spcPct val="120000"/>
              </a:lnSpc>
              <a:buNone/>
            </a:pPr>
            <a:r>
              <a:rPr lang="zh-TW" altLang="en-US" sz="1900" dirty="0">
                <a:solidFill>
                  <a:schemeClr val="accent2">
                    <a:lumMod val="75000"/>
                  </a:schemeClr>
                </a:solidFill>
              </a:rPr>
              <a:t>物聯網互聯互通標準</a:t>
            </a:r>
            <a:r>
              <a:rPr lang="en-US" altLang="zh-TW" sz="1900" dirty="0">
                <a:solidFill>
                  <a:schemeClr val="accent2">
                    <a:lumMod val="75000"/>
                  </a:schemeClr>
                </a:solidFill>
              </a:rPr>
              <a:t>:</a:t>
            </a:r>
          </a:p>
          <a:p>
            <a:pPr marL="152396" indent="0">
              <a:lnSpc>
                <a:spcPct val="120000"/>
              </a:lnSpc>
              <a:buNone/>
            </a:pPr>
            <a:r>
              <a:rPr lang="zh-TW" altLang="en-US" sz="1900" dirty="0"/>
              <a:t>國際標準化組織</a:t>
            </a:r>
            <a:r>
              <a:rPr lang="en-US" altLang="zh-TW" sz="1900" dirty="0"/>
              <a:t>(ISO)</a:t>
            </a:r>
            <a:r>
              <a:rPr lang="zh-TW" altLang="en-US" sz="1900" dirty="0"/>
              <a:t>發佈了新版本的物聯網系統互聯互通技術標準。</a:t>
            </a:r>
          </a:p>
          <a:p>
            <a:pPr marL="152396" indent="0">
              <a:lnSpc>
                <a:spcPct val="120000"/>
              </a:lnSpc>
              <a:buNone/>
            </a:pPr>
            <a:r>
              <a:rPr lang="zh-TW" altLang="en-US" sz="1900" dirty="0"/>
              <a:t>這些標準為物聯網設備和平台之間的數據交換、遠程控制等功能提供了統一的協議和接口要求</a:t>
            </a:r>
            <a:r>
              <a:rPr lang="en-US" altLang="zh-TW" sz="1900" dirty="0"/>
              <a:t>,</a:t>
            </a:r>
            <a:r>
              <a:rPr lang="zh-TW" altLang="en-US" sz="1900" dirty="0"/>
              <a:t>有助於促進物聯網生態的健康發展。</a:t>
            </a:r>
          </a:p>
          <a:p>
            <a:pPr marL="152396" indent="0">
              <a:lnSpc>
                <a:spcPct val="120000"/>
              </a:lnSpc>
              <a:buNone/>
            </a:pPr>
            <a:endParaRPr lang="zh-TW" altLang="en-US" sz="1900" dirty="0"/>
          </a:p>
          <a:p>
            <a:pPr marL="152396" indent="0">
              <a:lnSpc>
                <a:spcPct val="120000"/>
              </a:lnSpc>
              <a:buNone/>
            </a:pPr>
            <a:r>
              <a:rPr lang="zh-TW" altLang="en-US" sz="1900" dirty="0">
                <a:solidFill>
                  <a:schemeClr val="accent2">
                    <a:lumMod val="75000"/>
                  </a:schemeClr>
                </a:solidFill>
              </a:rPr>
              <a:t>制定法律和規範化如何影響技術的發展和應用</a:t>
            </a:r>
          </a:p>
          <a:p>
            <a:pPr marL="152396" indent="0">
              <a:lnSpc>
                <a:spcPct val="120000"/>
              </a:lnSpc>
              <a:buNone/>
            </a:pPr>
            <a:endParaRPr lang="zh-TW" altLang="en-US" sz="1900" dirty="0"/>
          </a:p>
          <a:p>
            <a:pPr marL="152396" indent="0">
              <a:lnSpc>
                <a:spcPct val="120000"/>
              </a:lnSpc>
              <a:buNone/>
            </a:pPr>
            <a:r>
              <a:rPr lang="zh-TW" altLang="en-US" sz="1900" dirty="0"/>
              <a:t>制定法律和规范化对物联网行业，带来一致协议的标准，确保行业可以在短时间达到一定的规模，有更多的用户，用户也能在同一个平台，同时，操控不同品牌，不同品类的产品，为发展带来更多的机会</a:t>
            </a:r>
          </a:p>
          <a:p>
            <a:endParaRPr lang="zh-HK" altLang="en-US" dirty="0"/>
          </a:p>
        </p:txBody>
      </p:sp>
    </p:spTree>
    <p:extLst>
      <p:ext uri="{BB962C8B-B14F-4D97-AF65-F5344CB8AC3E}">
        <p14:creationId xmlns:p14="http://schemas.microsoft.com/office/powerpoint/2010/main" val="747830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7CA22A9-B731-76CD-9589-9AB1E348A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5187" cy="6858000"/>
          </a:xfrm>
          <a:prstGeom prst="rect">
            <a:avLst/>
          </a:prstGeom>
        </p:spPr>
      </p:pic>
      <p:sp>
        <p:nvSpPr>
          <p:cNvPr id="2" name="標題 1">
            <a:extLst>
              <a:ext uri="{FF2B5EF4-FFF2-40B4-BE49-F238E27FC236}">
                <a16:creationId xmlns:a16="http://schemas.microsoft.com/office/drawing/2014/main" id="{F9ADDD82-7DEC-C516-71D5-906DAD38F0F7}"/>
              </a:ext>
            </a:extLst>
          </p:cNvPr>
          <p:cNvSpPr>
            <a:spLocks noGrp="1"/>
          </p:cNvSpPr>
          <p:nvPr>
            <p:ph type="title"/>
          </p:nvPr>
        </p:nvSpPr>
        <p:spPr>
          <a:xfrm>
            <a:off x="228600" y="593367"/>
            <a:ext cx="11547800" cy="763600"/>
          </a:xfrm>
        </p:spPr>
        <p:txBody>
          <a:bodyPr>
            <a:normAutofit/>
          </a:bodyPr>
          <a:lstStyle/>
          <a:p>
            <a:r>
              <a:rPr lang="en-US" altLang="zh-TW" sz="2800" dirty="0"/>
              <a:t>5.2 </a:t>
            </a:r>
            <a:r>
              <a:rPr lang="zh-TW" altLang="en-US" sz="2800" dirty="0"/>
              <a:t>用戶教育</a:t>
            </a:r>
            <a:endParaRPr lang="zh-HK" altLang="en-US" sz="2800" dirty="0"/>
          </a:p>
        </p:txBody>
      </p:sp>
      <p:sp>
        <p:nvSpPr>
          <p:cNvPr id="3" name="文字版面配置區 2">
            <a:extLst>
              <a:ext uri="{FF2B5EF4-FFF2-40B4-BE49-F238E27FC236}">
                <a16:creationId xmlns:a16="http://schemas.microsoft.com/office/drawing/2014/main" id="{C283DB6B-227E-F125-4C05-5A073962591D}"/>
              </a:ext>
            </a:extLst>
          </p:cNvPr>
          <p:cNvSpPr>
            <a:spLocks noGrp="1"/>
          </p:cNvSpPr>
          <p:nvPr>
            <p:ph type="body" idx="1"/>
          </p:nvPr>
        </p:nvSpPr>
        <p:spPr/>
        <p:txBody>
          <a:bodyPr>
            <a:normAutofit/>
          </a:bodyPr>
          <a:lstStyle/>
          <a:p>
            <a:pPr>
              <a:lnSpc>
                <a:spcPct val="140000"/>
              </a:lnSpc>
            </a:pPr>
            <a:r>
              <a:rPr lang="zh-TW" altLang="en-US" sz="1800" dirty="0"/>
              <a:t>普通用戶需要了解物聯網的基本概念以及常見的安全風險，例如資料洩露和數據丟失的風險。</a:t>
            </a:r>
            <a:endParaRPr lang="en-US" altLang="zh-TW" sz="1800" dirty="0"/>
          </a:p>
          <a:p>
            <a:pPr>
              <a:lnSpc>
                <a:spcPct val="140000"/>
              </a:lnSpc>
            </a:pPr>
            <a:endParaRPr lang="zh-TW" altLang="en-US" sz="1800" dirty="0"/>
          </a:p>
          <a:p>
            <a:pPr>
              <a:lnSpc>
                <a:spcPct val="140000"/>
              </a:lnSpc>
            </a:pPr>
            <a:r>
              <a:rPr lang="zh-TW" altLang="en-US" sz="1800" dirty="0"/>
              <a:t>可以通過在線課程、社交媒體宣傳、線下講座等多種方式進行教育。交易平台也可以提供安全使用指南和風險提示。</a:t>
            </a:r>
            <a:endParaRPr lang="en-US" altLang="zh-TW" sz="1800" dirty="0"/>
          </a:p>
          <a:p>
            <a:pPr>
              <a:lnSpc>
                <a:spcPct val="140000"/>
              </a:lnSpc>
            </a:pPr>
            <a:endParaRPr lang="zh-TW" altLang="en-US" sz="1800" dirty="0"/>
          </a:p>
          <a:p>
            <a:pPr>
              <a:lnSpc>
                <a:spcPct val="140000"/>
              </a:lnSpc>
            </a:pPr>
            <a:r>
              <a:rPr lang="zh-TW" altLang="en-US" sz="1800" dirty="0"/>
              <a:t>在線課程和社交媒體宣傳可以覆蓋廣大用戶，但需要確保內容的易懂性和實用性。線下講座則可以提供更深入的教育，但覆蓋範圍相對有限。</a:t>
            </a:r>
          </a:p>
          <a:p>
            <a:endParaRPr lang="zh-HK" altLang="en-US" dirty="0"/>
          </a:p>
        </p:txBody>
      </p:sp>
    </p:spTree>
    <p:extLst>
      <p:ext uri="{BB962C8B-B14F-4D97-AF65-F5344CB8AC3E}">
        <p14:creationId xmlns:p14="http://schemas.microsoft.com/office/powerpoint/2010/main" val="3804158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B45FBD70-E4B1-504A-96AC-89B0AF677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5187" cy="6858000"/>
          </a:xfrm>
          <a:prstGeom prst="rect">
            <a:avLst/>
          </a:prstGeom>
        </p:spPr>
      </p:pic>
      <p:sp>
        <p:nvSpPr>
          <p:cNvPr id="2" name="標題 1">
            <a:extLst>
              <a:ext uri="{FF2B5EF4-FFF2-40B4-BE49-F238E27FC236}">
                <a16:creationId xmlns:a16="http://schemas.microsoft.com/office/drawing/2014/main" id="{469BA105-7A4B-82C8-3660-2A8DFD002044}"/>
              </a:ext>
            </a:extLst>
          </p:cNvPr>
          <p:cNvSpPr>
            <a:spLocks noGrp="1"/>
          </p:cNvSpPr>
          <p:nvPr>
            <p:ph type="title"/>
          </p:nvPr>
        </p:nvSpPr>
        <p:spPr/>
        <p:txBody>
          <a:bodyPr>
            <a:normAutofit fontScale="90000"/>
          </a:bodyPr>
          <a:lstStyle/>
          <a:p>
            <a:r>
              <a:rPr lang="en-US" altLang="zh-TW" sz="3100" dirty="0"/>
              <a:t>5.3 </a:t>
            </a:r>
            <a:r>
              <a:rPr lang="zh-TW" altLang="en-US" sz="3100" dirty="0"/>
              <a:t>未來展望</a:t>
            </a:r>
            <a:br>
              <a:rPr lang="zh-TW" altLang="en-US" dirty="0"/>
            </a:br>
            <a:endParaRPr lang="zh-HK" altLang="en-US" dirty="0"/>
          </a:p>
        </p:txBody>
      </p:sp>
      <p:sp>
        <p:nvSpPr>
          <p:cNvPr id="3" name="文字版面配置區 2">
            <a:extLst>
              <a:ext uri="{FF2B5EF4-FFF2-40B4-BE49-F238E27FC236}">
                <a16:creationId xmlns:a16="http://schemas.microsoft.com/office/drawing/2014/main" id="{80988FBD-E5C2-68EE-12F1-1EA7DB575EDF}"/>
              </a:ext>
            </a:extLst>
          </p:cNvPr>
          <p:cNvSpPr>
            <a:spLocks noGrp="1"/>
          </p:cNvSpPr>
          <p:nvPr>
            <p:ph type="body" idx="1"/>
          </p:nvPr>
        </p:nvSpPr>
        <p:spPr/>
        <p:txBody>
          <a:bodyPr>
            <a:normAutofit/>
          </a:bodyPr>
          <a:lstStyle/>
          <a:p>
            <a:pPr>
              <a:lnSpc>
                <a:spcPct val="120000"/>
              </a:lnSpc>
            </a:pPr>
            <a:r>
              <a:rPr lang="zh-TW" altLang="en-US" sz="1800" dirty="0"/>
              <a:t>物聯網在未來可能遇到黑客入侵、隱私、供應鏈安全等安全挑戰</a:t>
            </a:r>
            <a:endParaRPr lang="en-US" altLang="zh-TW" sz="1800" dirty="0"/>
          </a:p>
          <a:p>
            <a:pPr>
              <a:lnSpc>
                <a:spcPct val="120000"/>
              </a:lnSpc>
            </a:pPr>
            <a:endParaRPr lang="zh-TW" altLang="en-US" sz="1800" dirty="0"/>
          </a:p>
          <a:p>
            <a:pPr>
              <a:lnSpc>
                <a:spcPct val="120000"/>
              </a:lnSpc>
            </a:pPr>
            <a:r>
              <a:rPr lang="zh-TW" altLang="en-US" sz="1800" dirty="0"/>
              <a:t>未來的威脅可能包括人工智慧輔助的黑客攻擊等。相應的防禦策略包括研究和應用、加強人工智慧在安全防護中的應用等。</a:t>
            </a:r>
            <a:endParaRPr lang="en-US" altLang="zh-TW" sz="1800" dirty="0"/>
          </a:p>
          <a:p>
            <a:pPr>
              <a:lnSpc>
                <a:spcPct val="120000"/>
              </a:lnSpc>
            </a:pPr>
            <a:endParaRPr lang="zh-TW" altLang="en-US" sz="1800" dirty="0"/>
          </a:p>
          <a:p>
            <a:pPr>
              <a:lnSpc>
                <a:spcPct val="120000"/>
              </a:lnSpc>
            </a:pPr>
            <a:r>
              <a:rPr lang="zh-TW" altLang="en-US" sz="1800" dirty="0"/>
              <a:t>在未來，物聯網會普遍應用在不同的領域，例如家居、交通甚至城市等等。</a:t>
            </a:r>
            <a:endParaRPr lang="en-US" altLang="zh-TW" sz="1800" dirty="0"/>
          </a:p>
          <a:p>
            <a:pPr>
              <a:lnSpc>
                <a:spcPct val="120000"/>
              </a:lnSpc>
            </a:pPr>
            <a:endParaRPr lang="zh-TW" altLang="en-US" sz="1800" dirty="0"/>
          </a:p>
          <a:p>
            <a:pPr>
              <a:lnSpc>
                <a:spcPct val="120000"/>
              </a:lnSpc>
            </a:pPr>
            <a:r>
              <a:rPr lang="zh-TW" altLang="en-US" sz="1800" dirty="0"/>
              <a:t>隨著技術的進步，物聯網和網絡安全的交互模式將更加緊密。安全技術將成為物聯網應用的基石，而物聯網。</a:t>
            </a:r>
            <a:endParaRPr lang="en-US" altLang="zh-TW" sz="1800" dirty="0"/>
          </a:p>
          <a:p>
            <a:pPr>
              <a:lnSpc>
                <a:spcPct val="120000"/>
              </a:lnSpc>
            </a:pPr>
            <a:endParaRPr lang="zh-TW" altLang="en-US" sz="1800" dirty="0"/>
          </a:p>
          <a:p>
            <a:pPr>
              <a:lnSpc>
                <a:spcPct val="120000"/>
              </a:lnSpc>
            </a:pPr>
            <a:r>
              <a:rPr lang="zh-TW" altLang="en-US" sz="1800" dirty="0"/>
              <a:t>的發展也將推動新的安全技術的出現。</a:t>
            </a:r>
            <a:endParaRPr lang="zh-HK" altLang="en-US" sz="1800" dirty="0"/>
          </a:p>
        </p:txBody>
      </p:sp>
      <p:pic>
        <p:nvPicPr>
          <p:cNvPr id="4" name="图片 3">
            <a:extLst>
              <a:ext uri="{FF2B5EF4-FFF2-40B4-BE49-F238E27FC236}">
                <a16:creationId xmlns:a16="http://schemas.microsoft.com/office/drawing/2014/main" id="{8A980FEA-CC30-463D-3575-93E5D9E71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241" y="4417841"/>
            <a:ext cx="2440159" cy="2440159"/>
          </a:xfrm>
          <a:prstGeom prst="rect">
            <a:avLst/>
          </a:prstGeom>
        </p:spPr>
      </p:pic>
    </p:spTree>
    <p:extLst>
      <p:ext uri="{BB962C8B-B14F-4D97-AF65-F5344CB8AC3E}">
        <p14:creationId xmlns:p14="http://schemas.microsoft.com/office/powerpoint/2010/main" val="1899973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a:extLst>
              <a:ext uri="{FF2B5EF4-FFF2-40B4-BE49-F238E27FC236}">
                <a16:creationId xmlns:a16="http://schemas.microsoft.com/office/drawing/2014/main" id="{7220A117-D959-1F64-82AD-90F1BEEE9D4F}"/>
              </a:ext>
            </a:extLst>
          </p:cNvPr>
          <p:cNvSpPr txBox="1"/>
          <p:nvPr/>
        </p:nvSpPr>
        <p:spPr>
          <a:xfrm>
            <a:off x="838200" y="1116840"/>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HK" sz="2800" dirty="0">
                <a:latin typeface="+mj-lt"/>
                <a:ea typeface="+mj-ea"/>
                <a:cs typeface="+mj-cs"/>
              </a:rPr>
              <a:t>1.1</a:t>
            </a:r>
            <a:r>
              <a:rPr lang="zh-HK" altLang="en-US" sz="2800" dirty="0">
                <a:latin typeface="+mj-lt"/>
                <a:ea typeface="+mj-ea"/>
                <a:cs typeface="+mj-cs"/>
              </a:rPr>
              <a:t>物聯網概念</a:t>
            </a:r>
          </a:p>
        </p:txBody>
      </p:sp>
      <p:sp>
        <p:nvSpPr>
          <p:cNvPr id="5" name="內容版面配置區 4">
            <a:extLst>
              <a:ext uri="{FF2B5EF4-FFF2-40B4-BE49-F238E27FC236}">
                <a16:creationId xmlns:a16="http://schemas.microsoft.com/office/drawing/2014/main" id="{29294AAD-6FBD-56A9-627A-C3C1136642C0}"/>
              </a:ext>
            </a:extLst>
          </p:cNvPr>
          <p:cNvSpPr>
            <a:spLocks noGrp="1"/>
          </p:cNvSpPr>
          <p:nvPr>
            <p:ph idx="1"/>
          </p:nvPr>
        </p:nvSpPr>
        <p:spPr>
          <a:xfrm>
            <a:off x="838200" y="2333297"/>
            <a:ext cx="4619621" cy="3843666"/>
          </a:xfrm>
        </p:spPr>
        <p:txBody>
          <a:bodyPr vert="horz" lIns="91440" tIns="45720" rIns="91440" bIns="45720" rtlCol="0">
            <a:normAutofit/>
          </a:bodyPr>
          <a:lstStyle/>
          <a:p>
            <a:endParaRPr lang="en-US" altLang="zh-HK" sz="1900" dirty="0"/>
          </a:p>
          <a:p>
            <a:pPr marL="0"/>
            <a:r>
              <a:rPr lang="zh-CN" altLang="en-US" sz="1900" dirty="0"/>
              <a:t>物聯網（</a:t>
            </a:r>
            <a:r>
              <a:rPr lang="en-US" altLang="zh-CN" sz="1900" dirty="0"/>
              <a:t>IOT</a:t>
            </a:r>
            <a:r>
              <a:rPr lang="zh-CN" altLang="en-US" sz="1900" dirty="0"/>
              <a:t>）是一個由互聯網連接起來的物理物件網路，這些物件能夠收集和交換資料。基本概念包括通過資訊傳感設備實現物與物、物與人之間的資訊互聯、識別和管理。應用範疇廣泛，涵蓋智慧家居、智慧城市、工業自動化、健康醫療等多個領域。在智慧家居中，物聯網可以用於控制家電、監控安全。智慧城市中，物聯網可以用於交通管理、環境監測。工業自動化中，物聯網可以用於設備監控、生產流程優化。健康醫療中，物聯網可以用於遠端醫療、健康監測。</a:t>
            </a:r>
            <a:endParaRPr lang="en-US" altLang="zh-HK" sz="1900" dirty="0"/>
          </a:p>
        </p:txBody>
      </p:sp>
      <p:pic>
        <p:nvPicPr>
          <p:cNvPr id="2" name="图片 2" descr="一張含有 比例模型, 玩具, 房子 的圖片&#10;&#10;自動產生的描述">
            <a:extLst>
              <a:ext uri="{FF2B5EF4-FFF2-40B4-BE49-F238E27FC236}">
                <a16:creationId xmlns:a16="http://schemas.microsoft.com/office/drawing/2014/main" id="{09451459-D5E4-E505-FC69-B81D7C5E7E22}"/>
              </a:ext>
            </a:extLst>
          </p:cNvPr>
          <p:cNvPicPr>
            <a:picLocks noChangeAspect="1"/>
          </p:cNvPicPr>
          <p:nvPr/>
        </p:nvPicPr>
        <p:blipFill rotWithShape="1">
          <a:blip r:embed="rId2">
            <a:extLst>
              <a:ext uri="{28A0092B-C50C-407E-A947-70E740481C1C}">
                <a14:useLocalDpi xmlns:a14="http://schemas.microsoft.com/office/drawing/2010/main" val="0"/>
              </a:ext>
            </a:extLst>
          </a:blip>
          <a:srcRect l="13053" r="45" b="9931"/>
          <a:stretch/>
        </p:blipFill>
        <p:spPr>
          <a:xfrm>
            <a:off x="5569527" y="0"/>
            <a:ext cx="6619425" cy="686068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effectLst>
            <a:softEdge rad="127000"/>
          </a:effectLst>
        </p:spPr>
      </p:pic>
    </p:spTree>
    <p:extLst>
      <p:ext uri="{BB962C8B-B14F-4D97-AF65-F5344CB8AC3E}">
        <p14:creationId xmlns:p14="http://schemas.microsoft.com/office/powerpoint/2010/main" val="1826981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版面配置區 2">
            <a:extLst>
              <a:ext uri="{FF2B5EF4-FFF2-40B4-BE49-F238E27FC236}">
                <a16:creationId xmlns:a16="http://schemas.microsoft.com/office/drawing/2014/main" id="{FD04C78F-4F27-FB73-A449-299C33967E5C}"/>
              </a:ext>
            </a:extLst>
          </p:cNvPr>
          <p:cNvSpPr>
            <a:spLocks noGrp="1"/>
          </p:cNvSpPr>
          <p:nvPr>
            <p:ph type="body" idx="1"/>
          </p:nvPr>
        </p:nvSpPr>
        <p:spPr>
          <a:xfrm>
            <a:off x="695513" y="2075632"/>
            <a:ext cx="4173807" cy="3274401"/>
          </a:xfrm>
        </p:spPr>
        <p:txBody>
          <a:bodyPr vert="horz" lIns="91440" tIns="45720" rIns="91440" bIns="45720" rtlCol="0" anchor="t">
            <a:normAutofit/>
          </a:bodyPr>
          <a:lstStyle/>
          <a:p>
            <a:pPr marL="380985" indent="0">
              <a:spcAft>
                <a:spcPts val="600"/>
              </a:spcAft>
              <a:buNone/>
            </a:pPr>
            <a:r>
              <a:rPr lang="zh-HK" altLang="en-US" sz="11500" dirty="0">
                <a:solidFill>
                  <a:schemeClr val="bg1"/>
                </a:solidFill>
              </a:rPr>
              <a:t>完</a:t>
            </a:r>
            <a:endParaRPr lang="zh-HK" altLang="en-US" sz="7200" dirty="0">
              <a:solidFill>
                <a:schemeClr val="bg1"/>
              </a:solidFill>
            </a:endParaRPr>
          </a:p>
        </p:txBody>
      </p:sp>
    </p:spTree>
    <p:extLst>
      <p:ext uri="{BB962C8B-B14F-4D97-AF65-F5344CB8AC3E}">
        <p14:creationId xmlns:p14="http://schemas.microsoft.com/office/powerpoint/2010/main" val="2445702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4" descr="Question mark against red wall">
            <a:extLst>
              <a:ext uri="{FF2B5EF4-FFF2-40B4-BE49-F238E27FC236}">
                <a16:creationId xmlns:a16="http://schemas.microsoft.com/office/drawing/2014/main" id="{BEB07F58-91AB-E0E9-3BF1-074C746334D7}"/>
              </a:ext>
            </a:extLst>
          </p:cNvPr>
          <p:cNvPicPr>
            <a:picLocks noChangeAspect="1"/>
          </p:cNvPicPr>
          <p:nvPr/>
        </p:nvPicPr>
        <p:blipFill rotWithShape="1">
          <a:blip r:embed="rId2"/>
          <a:srcRect r="1" b="6758"/>
          <a:stretch/>
        </p:blipFill>
        <p:spPr>
          <a:xfrm>
            <a:off x="-10338" y="-21745"/>
            <a:ext cx="12195447" cy="6879745"/>
          </a:xfrm>
          <a:prstGeom prst="rect">
            <a:avLst/>
          </a:prstGeom>
        </p:spPr>
      </p:pic>
      <p:sp>
        <p:nvSpPr>
          <p:cNvPr id="2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0">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4">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3" name="Rectangle 16">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3F5270F-827B-15A1-B15E-1D2C56A5D076}"/>
              </a:ext>
            </a:extLst>
          </p:cNvPr>
          <p:cNvSpPr>
            <a:spLocks noGrp="1"/>
          </p:cNvSpPr>
          <p:nvPr>
            <p:ph type="title"/>
          </p:nvPr>
        </p:nvSpPr>
        <p:spPr>
          <a:xfrm>
            <a:off x="859028" y="4121944"/>
            <a:ext cx="7927785" cy="1620665"/>
          </a:xfrm>
        </p:spPr>
        <p:txBody>
          <a:bodyPr vert="horz" lIns="91440" tIns="45720" rIns="91440" bIns="45720" rtlCol="0" anchor="b">
            <a:normAutofit/>
          </a:bodyPr>
          <a:lstStyle/>
          <a:p>
            <a:pPr>
              <a:spcBef>
                <a:spcPct val="0"/>
              </a:spcBef>
            </a:pPr>
            <a:r>
              <a:rPr lang="en-US" altLang="zh-HK" sz="4000" dirty="0">
                <a:solidFill>
                  <a:srgbClr val="FFFFFF"/>
                </a:solidFill>
              </a:rPr>
              <a:t>Q&amp;A</a:t>
            </a:r>
          </a:p>
        </p:txBody>
      </p:sp>
      <p:sp>
        <p:nvSpPr>
          <p:cNvPr id="6" name="標題 1">
            <a:extLst>
              <a:ext uri="{FF2B5EF4-FFF2-40B4-BE49-F238E27FC236}">
                <a16:creationId xmlns:a16="http://schemas.microsoft.com/office/drawing/2014/main" id="{64EC29CF-47FC-29DD-972B-A8E423290C97}"/>
              </a:ext>
            </a:extLst>
          </p:cNvPr>
          <p:cNvSpPr txBox="1">
            <a:spLocks/>
          </p:cNvSpPr>
          <p:nvPr/>
        </p:nvSpPr>
        <p:spPr>
          <a:xfrm>
            <a:off x="859028" y="2564412"/>
            <a:ext cx="8684224" cy="976824"/>
          </a:xfrm>
          <a:prstGeom prst="rect">
            <a:avLst/>
          </a:prstGeom>
          <a:effectLst>
            <a:outerShdw blurRad="50800" dist="38100" dir="2700000" algn="tl" rotWithShape="0">
              <a:prstClr val="black">
                <a:alpha val="40000"/>
              </a:prstClr>
            </a:outerShdw>
          </a:effectLst>
        </p:spPr>
        <p:txBody>
          <a:bodyPr spcFirstLastPara="1" vert="horz" wrap="square" lIns="91440" tIns="45720" rIns="91440" bIns="45720" rtlCol="0" anchor="b"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spcBef>
                <a:spcPct val="0"/>
              </a:spcBef>
            </a:pPr>
            <a:r>
              <a:rPr lang="en-US" altLang="zh-HK" sz="5200" dirty="0">
                <a:solidFill>
                  <a:srgbClr val="FFFFFF"/>
                </a:solidFill>
                <a:latin typeface="Rage Italic" panose="03070502040507070304" pitchFamily="66" charset="0"/>
                <a:ea typeface="標楷體" panose="03000509000000000000" pitchFamily="65" charset="-120"/>
              </a:rPr>
              <a:t>thank you</a:t>
            </a:r>
          </a:p>
        </p:txBody>
      </p:sp>
    </p:spTree>
    <p:extLst>
      <p:ext uri="{BB962C8B-B14F-4D97-AF65-F5344CB8AC3E}">
        <p14:creationId xmlns:p14="http://schemas.microsoft.com/office/powerpoint/2010/main" val="82036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2" name="图片 1">
            <a:extLst>
              <a:ext uri="{FF2B5EF4-FFF2-40B4-BE49-F238E27FC236}">
                <a16:creationId xmlns:a16="http://schemas.microsoft.com/office/drawing/2014/main" id="{522FB1FC-E965-87B9-2456-31A9CFCBD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 y="0"/>
            <a:ext cx="12195187" cy="6858000"/>
          </a:xfrm>
          <a:prstGeom prst="rect">
            <a:avLst/>
          </a:prstGeom>
        </p:spPr>
      </p:pic>
      <p:sp>
        <p:nvSpPr>
          <p:cNvPr id="59" name="Google Shape;59;p14"/>
          <p:cNvSpPr txBox="1">
            <a:spLocks noGrp="1"/>
          </p:cNvSpPr>
          <p:nvPr>
            <p:ph type="title"/>
          </p:nvPr>
        </p:nvSpPr>
        <p:spPr>
          <a:xfrm>
            <a:off x="415600" y="593367"/>
            <a:ext cx="11360800" cy="844000"/>
          </a:xfrm>
          <a:prstGeom prst="rect">
            <a:avLst/>
          </a:prstGeom>
        </p:spPr>
        <p:txBody>
          <a:bodyPr spcFirstLastPara="1" vert="horz" wrap="square" lIns="121900" tIns="121900" rIns="121900" bIns="121900" rtlCol="0" anchor="t" anchorCtr="0">
            <a:normAutofit fontScale="90000"/>
          </a:bodyPr>
          <a:lstStyle/>
          <a:p>
            <a:pPr>
              <a:lnSpc>
                <a:spcPct val="115000"/>
              </a:lnSpc>
              <a:buClr>
                <a:schemeClr val="dk1"/>
              </a:buClr>
              <a:buSzPct val="40000"/>
            </a:pPr>
            <a:r>
              <a:rPr lang="en-US" altLang="zh-HK" sz="3100" dirty="0"/>
              <a:t>1.2</a:t>
            </a:r>
            <a:r>
              <a:rPr lang="zh-HK" altLang="en-US" sz="3100" dirty="0"/>
              <a:t>技術介紹</a:t>
            </a:r>
            <a:br>
              <a:rPr lang="zh-HK" altLang="en-US" dirty="0"/>
            </a:br>
            <a:endParaRPr lang="en-US" dirty="0"/>
          </a:p>
        </p:txBody>
      </p:sp>
      <p:sp>
        <p:nvSpPr>
          <p:cNvPr id="60" name="Google Shape;60;p14"/>
          <p:cNvSpPr txBox="1">
            <a:spLocks noGrp="1"/>
          </p:cNvSpPr>
          <p:nvPr>
            <p:ph type="body" idx="1"/>
          </p:nvPr>
        </p:nvSpPr>
        <p:spPr>
          <a:xfrm>
            <a:off x="415600" y="1522400"/>
            <a:ext cx="11360800" cy="4555200"/>
          </a:xfrm>
          <a:prstGeom prst="rect">
            <a:avLst/>
          </a:prstGeom>
        </p:spPr>
        <p:txBody>
          <a:bodyPr spcFirstLastPara="1" vert="horz" wrap="square" lIns="121900" tIns="121900" rIns="121900" bIns="121900" rtlCol="0" anchor="t" anchorCtr="0">
            <a:normAutofit/>
          </a:bodyPr>
          <a:lstStyle/>
          <a:p>
            <a:pPr marL="0" indent="0">
              <a:spcBef>
                <a:spcPts val="800"/>
              </a:spcBef>
              <a:buClr>
                <a:schemeClr val="dk1"/>
              </a:buClr>
              <a:buSzPts val="1100"/>
              <a:buNone/>
            </a:pPr>
            <a:r>
              <a:rPr lang="zh-TW" altLang="en-US" sz="1867" dirty="0">
                <a:solidFill>
                  <a:srgbClr val="85200C"/>
                </a:solidFill>
              </a:rPr>
              <a:t>特點</a:t>
            </a:r>
            <a:r>
              <a:rPr lang="en-US" altLang="zh-TW" sz="1867" dirty="0">
                <a:solidFill>
                  <a:srgbClr val="85200C"/>
                </a:solidFill>
              </a:rPr>
              <a:t>-</a:t>
            </a:r>
            <a:endParaRPr lang="zh-TW" altLang="en-US" sz="1867" dirty="0">
              <a:solidFill>
                <a:srgbClr val="85200C"/>
              </a:solidFill>
            </a:endParaRPr>
          </a:p>
          <a:p>
            <a:pPr marL="0" indent="0">
              <a:lnSpc>
                <a:spcPct val="120000"/>
              </a:lnSpc>
              <a:spcBef>
                <a:spcPts val="1600"/>
              </a:spcBef>
              <a:buClr>
                <a:schemeClr val="dk1"/>
              </a:buClr>
              <a:buSzPts val="1100"/>
              <a:buNone/>
            </a:pPr>
            <a:r>
              <a:rPr lang="zh-TW" altLang="en-US" sz="1600" dirty="0">
                <a:solidFill>
                  <a:srgbClr val="202122"/>
                </a:solidFill>
              </a:rPr>
              <a:t>物聯網是一種計算裝置、機械、數位機器相互關聯的系統，具備</a:t>
            </a:r>
            <a:r>
              <a:rPr lang="zh-TW" altLang="en-US" sz="1600" dirty="0">
                <a:solidFill>
                  <a:schemeClr val="dk1"/>
                </a:solidFill>
                <a:uFill>
                  <a:noFill/>
                </a:uFill>
                <a:hlinkClick r:id="rId4">
                  <a:extLst>
                    <a:ext uri="{A12FA001-AC4F-418D-AE19-62706E023703}">
                      <ahyp:hlinkClr xmlns:ahyp="http://schemas.microsoft.com/office/drawing/2018/hyperlinkcolor" val="tx"/>
                    </a:ext>
                  </a:extLst>
                </a:hlinkClick>
              </a:rPr>
              <a:t>通用唯一辨識碼</a:t>
            </a:r>
            <a:r>
              <a:rPr lang="zh-TW" altLang="en-US" sz="1600" dirty="0">
                <a:solidFill>
                  <a:srgbClr val="202122"/>
                </a:solidFill>
              </a:rPr>
              <a:t>，並具有通過網路傳輸數據的能力，無需人與人、或是人與裝置的互動。</a:t>
            </a:r>
          </a:p>
          <a:p>
            <a:pPr marL="0" indent="0">
              <a:lnSpc>
                <a:spcPct val="120000"/>
              </a:lnSpc>
              <a:spcBef>
                <a:spcPts val="1600"/>
              </a:spcBef>
              <a:buClr>
                <a:schemeClr val="dk1"/>
              </a:buClr>
              <a:buSzPts val="1100"/>
              <a:buNone/>
            </a:pPr>
            <a:r>
              <a:rPr lang="zh-TW" altLang="en-US" sz="1600" dirty="0">
                <a:solidFill>
                  <a:srgbClr val="202122"/>
                </a:solidFill>
              </a:rPr>
              <a:t>物聯網將現實世界</a:t>
            </a:r>
            <a:r>
              <a:rPr lang="zh-TW" altLang="en-US" sz="1600" dirty="0">
                <a:solidFill>
                  <a:schemeClr val="dk1"/>
                </a:solidFill>
                <a:uFill>
                  <a:noFill/>
                </a:uFill>
                <a:hlinkClick r:id="rId5">
                  <a:extLst>
                    <a:ext uri="{A12FA001-AC4F-418D-AE19-62706E023703}">
                      <ahyp:hlinkClr xmlns:ahyp="http://schemas.microsoft.com/office/drawing/2018/hyperlinkcolor" val="tx"/>
                    </a:ext>
                  </a:extLst>
                </a:hlinkClick>
              </a:rPr>
              <a:t>數位化</a:t>
            </a:r>
            <a:r>
              <a:rPr lang="zh-TW" altLang="en-US" sz="1600" dirty="0">
                <a:solidFill>
                  <a:srgbClr val="202122"/>
                </a:solidFill>
              </a:rPr>
              <a:t>，應用範圍十分廣泛。物聯網可拉近分散的</a:t>
            </a:r>
            <a:r>
              <a:rPr lang="zh-TW" altLang="en-US" sz="1600" dirty="0">
                <a:solidFill>
                  <a:schemeClr val="dk1"/>
                </a:solidFill>
                <a:uFill>
                  <a:noFill/>
                </a:uFill>
                <a:hlinkClick r:id="rId6">
                  <a:extLst>
                    <a:ext uri="{A12FA001-AC4F-418D-AE19-62706E023703}">
                      <ahyp:hlinkClr xmlns:ahyp="http://schemas.microsoft.com/office/drawing/2018/hyperlinkcolor" val="tx"/>
                    </a:ext>
                  </a:extLst>
                </a:hlinkClick>
              </a:rPr>
              <a:t>資料</a:t>
            </a:r>
            <a:r>
              <a:rPr lang="zh-TW" altLang="en-US" sz="1600" dirty="0">
                <a:solidFill>
                  <a:srgbClr val="202122"/>
                </a:solidFill>
              </a:rPr>
              <a:t>，統整物與物的數位</a:t>
            </a:r>
            <a:r>
              <a:rPr lang="zh-TW" altLang="en-US" sz="1600" dirty="0">
                <a:solidFill>
                  <a:schemeClr val="dk1"/>
                </a:solidFill>
                <a:uFill>
                  <a:noFill/>
                </a:uFill>
                <a:hlinkClick r:id="rId7">
                  <a:extLst>
                    <a:ext uri="{A12FA001-AC4F-418D-AE19-62706E023703}">
                      <ahyp:hlinkClr xmlns:ahyp="http://schemas.microsoft.com/office/drawing/2018/hyperlinkcolor" val="tx"/>
                    </a:ext>
                  </a:extLst>
                </a:hlinkClick>
              </a:rPr>
              <a:t>資訊</a:t>
            </a:r>
            <a:r>
              <a:rPr lang="zh-TW" altLang="en-US" sz="1600" dirty="0">
                <a:solidFill>
                  <a:srgbClr val="202122"/>
                </a:solidFill>
              </a:rPr>
              <a:t>。物聯網的應用領域主要包括以下方面：運輸和物流、工業製造、健康醫療、智慧型環境（家庭、辦公、工廠）、個人和社會領域等。</a:t>
            </a:r>
          </a:p>
          <a:p>
            <a:pPr marL="0" indent="0">
              <a:lnSpc>
                <a:spcPct val="120000"/>
              </a:lnSpc>
              <a:spcBef>
                <a:spcPts val="1600"/>
              </a:spcBef>
              <a:buClr>
                <a:schemeClr val="dk1"/>
              </a:buClr>
              <a:buSzPts val="1100"/>
              <a:buNone/>
            </a:pPr>
            <a:r>
              <a:rPr lang="zh-TW" altLang="en-US" sz="1600" dirty="0">
                <a:solidFill>
                  <a:srgbClr val="202122"/>
                </a:solidFill>
              </a:rPr>
              <a:t>物聯網為受各界矚目的新興領域，但安全性是物聯網應用受到各界質疑的主要因素，主要的質疑在於物聯網技術正在快速發展中，但其中涉及的安全性挑戰，與可能</a:t>
            </a:r>
            <a:r>
              <a:rPr lang="zh-TW" altLang="en-US" sz="1600" dirty="0">
                <a:solidFill>
                  <a:srgbClr val="202122"/>
                </a:solidFill>
                <a:highlight>
                  <a:srgbClr val="FFFFFF"/>
                </a:highlight>
              </a:rPr>
              <a:t>需</a:t>
            </a:r>
            <a:r>
              <a:rPr lang="zh-TW" altLang="en-US" sz="1600" dirty="0">
                <a:solidFill>
                  <a:srgbClr val="202122"/>
                </a:solidFill>
              </a:rPr>
              <a:t>要的法規變更等，目前均相當欠</a:t>
            </a:r>
            <a:r>
              <a:rPr lang="zh-TW" altLang="en-US" sz="1600" dirty="0">
                <a:solidFill>
                  <a:srgbClr val="202122"/>
                </a:solidFill>
                <a:highlight>
                  <a:srgbClr val="FFFFFF"/>
                </a:highlight>
              </a:rPr>
              <a:t>缺</a:t>
            </a:r>
            <a:r>
              <a:rPr lang="zh-TW" altLang="en-US" sz="1600" dirty="0">
                <a:solidFill>
                  <a:srgbClr val="202122"/>
                </a:solidFill>
              </a:rPr>
              <a:t>。</a:t>
            </a:r>
          </a:p>
          <a:p>
            <a:pPr marL="0" indent="0">
              <a:lnSpc>
                <a:spcPct val="120000"/>
              </a:lnSpc>
              <a:spcBef>
                <a:spcPts val="1600"/>
              </a:spcBef>
              <a:buClr>
                <a:schemeClr val="dk1"/>
              </a:buClr>
              <a:buSzPts val="1100"/>
              <a:buNone/>
            </a:pPr>
            <a:r>
              <a:rPr lang="zh-TW" altLang="en-US" sz="1867" dirty="0">
                <a:solidFill>
                  <a:srgbClr val="85200C"/>
                </a:solidFill>
              </a:rPr>
              <a:t>特性及運作原理</a:t>
            </a:r>
            <a:r>
              <a:rPr lang="en-US" altLang="zh-TW" sz="1867" dirty="0">
                <a:solidFill>
                  <a:srgbClr val="85200C"/>
                </a:solidFill>
              </a:rPr>
              <a:t>-</a:t>
            </a:r>
            <a:endParaRPr lang="zh-TW" altLang="en-US" sz="1867" dirty="0">
              <a:solidFill>
                <a:srgbClr val="85200C"/>
              </a:solidFill>
            </a:endParaRPr>
          </a:p>
          <a:p>
            <a:pPr marL="0" indent="0">
              <a:lnSpc>
                <a:spcPct val="120000"/>
              </a:lnSpc>
              <a:spcBef>
                <a:spcPts val="1600"/>
              </a:spcBef>
              <a:buClr>
                <a:schemeClr val="dk1"/>
              </a:buClr>
              <a:buSzPts val="1100"/>
              <a:buNone/>
            </a:pPr>
            <a:r>
              <a:rPr lang="zh-TW" altLang="en-US" sz="1600" dirty="0">
                <a:solidFill>
                  <a:srgbClr val="202122"/>
                </a:solidFill>
              </a:rPr>
              <a:t>物聯網的技術路線其依據時間軸可分為四個階段</a:t>
            </a:r>
            <a:r>
              <a:rPr lang="zh-TW" altLang="en-US" sz="1600" dirty="0">
                <a:solidFill>
                  <a:schemeClr val="dk1"/>
                </a:solidFill>
                <a:uFill>
                  <a:noFill/>
                </a:uFill>
                <a:hlinkClick r:id="rId8">
                  <a:extLst>
                    <a:ext uri="{A12FA001-AC4F-418D-AE19-62706E023703}">
                      <ahyp:hlinkClr xmlns:ahyp="http://schemas.microsoft.com/office/drawing/2018/hyperlinkcolor" val="tx"/>
                    </a:ext>
                  </a:extLst>
                </a:hlinkClick>
              </a:rPr>
              <a:t>供應鏈</a:t>
            </a:r>
            <a:r>
              <a:rPr lang="zh-TW" altLang="en-US" sz="1600" dirty="0">
                <a:solidFill>
                  <a:srgbClr val="202122"/>
                </a:solidFill>
              </a:rPr>
              <a:t>輔助、垂直市場應用、無所不在的定址，最後可以達到「</a:t>
            </a:r>
            <a:r>
              <a:rPr lang="en-US" altLang="zh-TW" sz="1600" dirty="0">
                <a:solidFill>
                  <a:srgbClr val="202122"/>
                </a:solidFill>
              </a:rPr>
              <a:t>The Physical Web</a:t>
            </a:r>
            <a:r>
              <a:rPr lang="zh-TW" altLang="en-US" sz="1600" dirty="0">
                <a:solidFill>
                  <a:srgbClr val="202122"/>
                </a:solidFill>
              </a:rPr>
              <a:t>」即是物聯網上的每一個智慧型裝置都以</a:t>
            </a:r>
            <a:r>
              <a:rPr lang="en-US" altLang="zh-TW" sz="1600" dirty="0">
                <a:solidFill>
                  <a:schemeClr val="dk1"/>
                </a:solidFill>
                <a:uFill>
                  <a:noFill/>
                </a:uFill>
                <a:hlinkClick r:id="rId9">
                  <a:extLst>
                    <a:ext uri="{A12FA001-AC4F-418D-AE19-62706E023703}">
                      <ahyp:hlinkClr xmlns:ahyp="http://schemas.microsoft.com/office/drawing/2018/hyperlinkcolor" val="tx"/>
                    </a:ext>
                  </a:extLst>
                </a:hlinkClick>
              </a:rPr>
              <a:t>URL</a:t>
            </a:r>
            <a:r>
              <a:rPr lang="zh-TW" altLang="en-US" sz="1600" dirty="0">
                <a:solidFill>
                  <a:srgbClr val="202122"/>
                </a:solidFill>
              </a:rPr>
              <a:t>來標示。</a:t>
            </a:r>
            <a:endParaRPr lang="zh-TW" altLang="en-US" sz="1600" dirty="0">
              <a:solidFill>
                <a:schemeClr val="dk1"/>
              </a:solidFill>
            </a:endParaRPr>
          </a:p>
          <a:p>
            <a:pPr marL="0" indent="0">
              <a:spcBef>
                <a:spcPts val="1600"/>
              </a:spcBef>
              <a:spcAft>
                <a:spcPts val="1600"/>
              </a:spcAft>
              <a:buNone/>
            </a:pPr>
            <a:endParaRPr lang="zh-TW" altLang="en-US" dirty="0"/>
          </a:p>
        </p:txBody>
      </p:sp>
      <p:pic>
        <p:nvPicPr>
          <p:cNvPr id="61" name="Google Shape;61;p14"/>
          <p:cNvPicPr preferRelativeResize="0"/>
          <p:nvPr/>
        </p:nvPicPr>
        <p:blipFill>
          <a:blip r:embed="rId10">
            <a:alphaModFix/>
          </a:blip>
          <a:stretch>
            <a:fillRect/>
          </a:stretch>
        </p:blipFill>
        <p:spPr>
          <a:xfrm>
            <a:off x="8515701" y="-62915"/>
            <a:ext cx="3676299" cy="21946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 name="图片 1">
            <a:extLst>
              <a:ext uri="{FF2B5EF4-FFF2-40B4-BE49-F238E27FC236}">
                <a16:creationId xmlns:a16="http://schemas.microsoft.com/office/drawing/2014/main" id="{1EA9536A-DD18-787C-E065-5B4104881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 y="0"/>
            <a:ext cx="12195187" cy="6858000"/>
          </a:xfrm>
          <a:prstGeom prst="rect">
            <a:avLst/>
          </a:prstGeom>
        </p:spPr>
      </p:pic>
      <p:sp>
        <p:nvSpPr>
          <p:cNvPr id="66" name="Google Shape;66;p15"/>
          <p:cNvSpPr txBox="1">
            <a:spLocks noGrp="1"/>
          </p:cNvSpPr>
          <p:nvPr>
            <p:ph type="title"/>
          </p:nvPr>
        </p:nvSpPr>
        <p:spPr>
          <a:xfrm>
            <a:off x="337062" y="1347845"/>
            <a:ext cx="5053971" cy="672569"/>
          </a:xfrm>
          <a:prstGeom prst="rect">
            <a:avLst/>
          </a:prstGeom>
        </p:spPr>
        <p:txBody>
          <a:bodyPr spcFirstLastPara="1" vert="horz" wrap="square" lIns="121900" tIns="121900" rIns="121900" bIns="121900" rtlCol="0" anchor="t" anchorCtr="0">
            <a:normAutofit/>
          </a:bodyPr>
          <a:lstStyle/>
          <a:p>
            <a:r>
              <a:rPr lang="zh-TW" altLang="en-US" sz="2000" dirty="0">
                <a:solidFill>
                  <a:schemeClr val="accent2">
                    <a:lumMod val="75000"/>
                  </a:schemeClr>
                </a:solidFill>
              </a:rPr>
              <a:t>歷史發展和未來趨勢</a:t>
            </a:r>
          </a:p>
        </p:txBody>
      </p:sp>
      <p:sp>
        <p:nvSpPr>
          <p:cNvPr id="67" name="Google Shape;67;p15"/>
          <p:cNvSpPr txBox="1">
            <a:spLocks noGrp="1"/>
          </p:cNvSpPr>
          <p:nvPr>
            <p:ph type="body" idx="1"/>
          </p:nvPr>
        </p:nvSpPr>
        <p:spPr>
          <a:xfrm>
            <a:off x="337062" y="1684129"/>
            <a:ext cx="11360800" cy="5232400"/>
          </a:xfrm>
          <a:prstGeom prst="rect">
            <a:avLst/>
          </a:prstGeom>
        </p:spPr>
        <p:txBody>
          <a:bodyPr spcFirstLastPara="1" vert="horz" wrap="square" lIns="121900" tIns="121900" rIns="121900" bIns="121900" rtlCol="0" anchor="t" anchorCtr="0">
            <a:noAutofit/>
          </a:bodyPr>
          <a:lstStyle/>
          <a:p>
            <a:pPr marL="0" indent="0">
              <a:lnSpc>
                <a:spcPct val="120000"/>
              </a:lnSpc>
              <a:spcBef>
                <a:spcPts val="800"/>
              </a:spcBef>
              <a:buClr>
                <a:schemeClr val="dk1"/>
              </a:buClr>
              <a:buSzPts val="1100"/>
              <a:buNone/>
            </a:pPr>
            <a:r>
              <a:rPr lang="zh-TW" altLang="en-US" sz="1867" dirty="0">
                <a:solidFill>
                  <a:srgbClr val="85200C"/>
                </a:solidFill>
              </a:rPr>
              <a:t>最早的概念</a:t>
            </a:r>
            <a:endParaRPr lang="en-US" altLang="zh-TW" sz="1867" dirty="0">
              <a:solidFill>
                <a:srgbClr val="85200C"/>
              </a:solidFill>
            </a:endParaRPr>
          </a:p>
          <a:p>
            <a:pPr marL="0" indent="0">
              <a:lnSpc>
                <a:spcPct val="120000"/>
              </a:lnSpc>
              <a:spcBef>
                <a:spcPts val="800"/>
              </a:spcBef>
              <a:buClr>
                <a:schemeClr val="dk1"/>
              </a:buClr>
              <a:buSzPts val="1100"/>
              <a:buNone/>
            </a:pPr>
            <a:r>
              <a:rPr lang="zh-TW" altLang="en-US" sz="1600" dirty="0">
                <a:solidFill>
                  <a:schemeClr val="dk1"/>
                </a:solidFill>
              </a:rPr>
              <a:t>物聯網的概念可以追溯到</a:t>
            </a:r>
            <a:r>
              <a:rPr lang="en-US" altLang="zh-TW" sz="1600" dirty="0">
                <a:solidFill>
                  <a:schemeClr val="dk1"/>
                </a:solidFill>
              </a:rPr>
              <a:t>1980</a:t>
            </a:r>
            <a:r>
              <a:rPr lang="zh-TW" altLang="en-US" sz="1600" dirty="0">
                <a:solidFill>
                  <a:schemeClr val="dk1"/>
                </a:solidFill>
              </a:rPr>
              <a:t>年代初期，全球第一台隱含物聯網概念的裝置為位於</a:t>
            </a:r>
            <a:r>
              <a:rPr lang="zh-TW" altLang="en-US" sz="1600" dirty="0">
                <a:solidFill>
                  <a:schemeClr val="dk1"/>
                </a:solidFill>
                <a:uFill>
                  <a:noFill/>
                </a:uFill>
                <a:hlinkClick r:id="rId4">
                  <a:extLst>
                    <a:ext uri="{A12FA001-AC4F-418D-AE19-62706E023703}">
                      <ahyp:hlinkClr xmlns:ahyp="http://schemas.microsoft.com/office/drawing/2018/hyperlinkcolor" val="tx"/>
                    </a:ext>
                  </a:extLst>
                </a:hlinkClick>
              </a:rPr>
              <a:t>卡內基</a:t>
            </a:r>
            <a:r>
              <a:rPr lang="en-US" altLang="zh-TW" sz="1600" dirty="0">
                <a:solidFill>
                  <a:schemeClr val="dk1"/>
                </a:solidFill>
                <a:uFill>
                  <a:noFill/>
                </a:uFill>
                <a:hlinkClick r:id="rId4">
                  <a:extLst>
                    <a:ext uri="{A12FA001-AC4F-418D-AE19-62706E023703}">
                      <ahyp:hlinkClr xmlns:ahyp="http://schemas.microsoft.com/office/drawing/2018/hyperlinkcolor" val="tx"/>
                    </a:ext>
                  </a:extLst>
                </a:hlinkClick>
              </a:rPr>
              <a:t>·</a:t>
            </a:r>
            <a:r>
              <a:rPr lang="zh-TW" altLang="en-US" sz="1600" dirty="0">
                <a:solidFill>
                  <a:schemeClr val="dk1"/>
                </a:solidFill>
                <a:uFill>
                  <a:noFill/>
                </a:uFill>
                <a:hlinkClick r:id="rId4">
                  <a:extLst>
                    <a:ext uri="{A12FA001-AC4F-418D-AE19-62706E023703}">
                      <ahyp:hlinkClr xmlns:ahyp="http://schemas.microsoft.com/office/drawing/2018/hyperlinkcolor" val="tx"/>
                    </a:ext>
                  </a:extLst>
                </a:hlinkClick>
              </a:rPr>
              <a:t>梅隆大學</a:t>
            </a:r>
            <a:r>
              <a:rPr lang="zh-TW" altLang="en-US" sz="1600" dirty="0">
                <a:solidFill>
                  <a:schemeClr val="dk1"/>
                </a:solidFill>
              </a:rPr>
              <a:t>的可樂販賣機，它連接到</a:t>
            </a:r>
            <a:r>
              <a:rPr lang="zh-TW" altLang="en-US" sz="1600" dirty="0">
                <a:solidFill>
                  <a:schemeClr val="dk1"/>
                </a:solidFill>
                <a:uFill>
                  <a:noFill/>
                </a:uFill>
                <a:hlinkClick r:id="rId5">
                  <a:extLst>
                    <a:ext uri="{A12FA001-AC4F-418D-AE19-62706E023703}">
                      <ahyp:hlinkClr xmlns:ahyp="http://schemas.microsoft.com/office/drawing/2018/hyperlinkcolor" val="tx"/>
                    </a:ext>
                  </a:extLst>
                </a:hlinkClick>
              </a:rPr>
              <a:t>網際網路</a:t>
            </a:r>
            <a:r>
              <a:rPr lang="zh-TW" altLang="en-US" sz="1600" dirty="0">
                <a:solidFill>
                  <a:schemeClr val="dk1"/>
                </a:solidFill>
              </a:rPr>
              <a:t>，可以在網路上檢查庫存，以確認還可供應的飲料數量。</a:t>
            </a:r>
            <a:r>
              <a:rPr lang="zh-TW" altLang="en-US" sz="1600" dirty="0">
                <a:solidFill>
                  <a:schemeClr val="dk1"/>
                </a:solidFill>
                <a:uFill>
                  <a:noFill/>
                </a:uFill>
                <a:hlinkClick r:id="rId6">
                  <a:extLst>
                    <a:ext uri="{A12FA001-AC4F-418D-AE19-62706E023703}">
                      <ahyp:hlinkClr xmlns:ahyp="http://schemas.microsoft.com/office/drawing/2018/hyperlinkcolor" val="tx"/>
                    </a:ext>
                  </a:extLst>
                </a:hlinkClick>
              </a:rPr>
              <a:t>馬克</a:t>
            </a:r>
            <a:r>
              <a:rPr lang="en-US" altLang="zh-TW" sz="1600" dirty="0">
                <a:solidFill>
                  <a:schemeClr val="dk1"/>
                </a:solidFill>
                <a:uFill>
                  <a:noFill/>
                </a:uFill>
                <a:hlinkClick r:id="rId6">
                  <a:extLst>
                    <a:ext uri="{A12FA001-AC4F-418D-AE19-62706E023703}">
                      <ahyp:hlinkClr xmlns:ahyp="http://schemas.microsoft.com/office/drawing/2018/hyperlinkcolor" val="tx"/>
                    </a:ext>
                  </a:extLst>
                </a:hlinkClick>
              </a:rPr>
              <a:t>·</a:t>
            </a:r>
            <a:r>
              <a:rPr lang="zh-TW" altLang="en-US" sz="1600" dirty="0">
                <a:solidFill>
                  <a:schemeClr val="dk1"/>
                </a:solidFill>
                <a:uFill>
                  <a:noFill/>
                </a:uFill>
                <a:hlinkClick r:id="rId6">
                  <a:extLst>
                    <a:ext uri="{A12FA001-AC4F-418D-AE19-62706E023703}">
                      <ahyp:hlinkClr xmlns:ahyp="http://schemas.microsoft.com/office/drawing/2018/hyperlinkcolor" val="tx"/>
                    </a:ext>
                  </a:extLst>
                </a:hlinkClick>
              </a:rPr>
              <a:t>維瑟</a:t>
            </a:r>
            <a:r>
              <a:rPr lang="zh-TW" altLang="en-US" sz="1600" dirty="0">
                <a:solidFill>
                  <a:schemeClr val="dk1"/>
                </a:solidFill>
              </a:rPr>
              <a:t>（</a:t>
            </a:r>
            <a:r>
              <a:rPr lang="en-US" altLang="zh-TW" sz="1600" dirty="0">
                <a:solidFill>
                  <a:schemeClr val="dk1"/>
                </a:solidFill>
              </a:rPr>
              <a:t>Mark Weiser</a:t>
            </a:r>
            <a:r>
              <a:rPr lang="zh-TW" altLang="en-US" sz="1600" dirty="0">
                <a:solidFill>
                  <a:schemeClr val="dk1"/>
                </a:solidFill>
              </a:rPr>
              <a:t>）於</a:t>
            </a:r>
            <a:r>
              <a:rPr lang="en-US" altLang="zh-TW" sz="1600" dirty="0">
                <a:solidFill>
                  <a:schemeClr val="dk1"/>
                </a:solidFill>
              </a:rPr>
              <a:t>1991</a:t>
            </a:r>
            <a:r>
              <a:rPr lang="zh-TW" altLang="en-US" sz="1600" dirty="0">
                <a:solidFill>
                  <a:schemeClr val="dk1"/>
                </a:solidFill>
              </a:rPr>
              <a:t>年發表了「</a:t>
            </a:r>
            <a:r>
              <a:rPr lang="en-US" altLang="zh-TW" sz="1600" dirty="0">
                <a:solidFill>
                  <a:schemeClr val="dk1"/>
                </a:solidFill>
              </a:rPr>
              <a:t>21</a:t>
            </a:r>
            <a:r>
              <a:rPr lang="zh-TW" altLang="en-US" sz="1600" dirty="0">
                <a:solidFill>
                  <a:schemeClr val="dk1"/>
                </a:solidFill>
              </a:rPr>
              <a:t>世紀的電腦」（</a:t>
            </a:r>
            <a:r>
              <a:rPr lang="en-US" altLang="zh-TW" sz="1600" dirty="0">
                <a:solidFill>
                  <a:schemeClr val="dk1"/>
                </a:solidFill>
              </a:rPr>
              <a:t>The Computer of the 21st Century</a:t>
            </a:r>
            <a:r>
              <a:rPr lang="zh-TW" altLang="en-US" sz="1600" dirty="0">
                <a:solidFill>
                  <a:schemeClr val="dk1"/>
                </a:solidFill>
              </a:rPr>
              <a:t>）論文，當中揭櫫</a:t>
            </a:r>
            <a:r>
              <a:rPr lang="zh-TW" altLang="en-US" sz="1600" dirty="0">
                <a:solidFill>
                  <a:schemeClr val="dk1"/>
                </a:solidFill>
                <a:uFill>
                  <a:noFill/>
                </a:uFill>
                <a:hlinkClick r:id="rId7">
                  <a:extLst>
                    <a:ext uri="{A12FA001-AC4F-418D-AE19-62706E023703}">
                      <ahyp:hlinkClr xmlns:ahyp="http://schemas.microsoft.com/office/drawing/2018/hyperlinkcolor" val="tx"/>
                    </a:ext>
                  </a:extLst>
                </a:hlinkClick>
              </a:rPr>
              <a:t>普及計算</a:t>
            </a:r>
            <a:r>
              <a:rPr lang="zh-TW" altLang="en-US" sz="1600" dirty="0">
                <a:solidFill>
                  <a:schemeClr val="dk1"/>
                </a:solidFill>
              </a:rPr>
              <a:t>的概念，為物聯網的發展拓展了重要的道路。</a:t>
            </a:r>
          </a:p>
          <a:p>
            <a:pPr marL="0" indent="0">
              <a:lnSpc>
                <a:spcPct val="120000"/>
              </a:lnSpc>
              <a:spcBef>
                <a:spcPts val="1600"/>
              </a:spcBef>
              <a:buClr>
                <a:schemeClr val="dk1"/>
              </a:buClr>
              <a:buSzPts val="1100"/>
              <a:buNone/>
            </a:pPr>
            <a:r>
              <a:rPr lang="zh-TW" altLang="en-US" sz="1867" dirty="0">
                <a:solidFill>
                  <a:srgbClr val="85200C"/>
                </a:solidFill>
              </a:rPr>
              <a:t>面世</a:t>
            </a:r>
          </a:p>
          <a:p>
            <a:pPr marL="0" indent="0">
              <a:lnSpc>
                <a:spcPct val="120000"/>
              </a:lnSpc>
              <a:spcBef>
                <a:spcPts val="1600"/>
              </a:spcBef>
              <a:buClr>
                <a:schemeClr val="dk1"/>
              </a:buClr>
              <a:buSzPts val="1100"/>
              <a:buNone/>
            </a:pPr>
            <a:r>
              <a:rPr lang="zh-TW" altLang="en-US" sz="1600" dirty="0">
                <a:solidFill>
                  <a:schemeClr val="dk1"/>
                </a:solidFill>
              </a:rPr>
              <a:t>最早提出「物聯網（</a:t>
            </a:r>
            <a:r>
              <a:rPr lang="en-US" altLang="zh-TW" sz="1600" dirty="0">
                <a:solidFill>
                  <a:schemeClr val="dk1"/>
                </a:solidFill>
              </a:rPr>
              <a:t>Internet of things</a:t>
            </a:r>
            <a:r>
              <a:rPr lang="zh-TW" altLang="en-US" sz="1600" dirty="0">
                <a:solidFill>
                  <a:schemeClr val="dk1"/>
                </a:solidFill>
              </a:rPr>
              <a:t>）」這個</a:t>
            </a:r>
            <a:r>
              <a:rPr lang="zh-TW" altLang="en-US" sz="1600" dirty="0">
                <a:solidFill>
                  <a:schemeClr val="dk1"/>
                </a:solidFill>
                <a:uFill>
                  <a:noFill/>
                </a:uFill>
                <a:hlinkClick r:id="rId8">
                  <a:extLst>
                    <a:ext uri="{A12FA001-AC4F-418D-AE19-62706E023703}">
                      <ahyp:hlinkClr xmlns:ahyp="http://schemas.microsoft.com/office/drawing/2018/hyperlinkcolor" val="tx"/>
                    </a:ext>
                  </a:extLst>
                </a:hlinkClick>
              </a:rPr>
              <a:t>名稱</a:t>
            </a:r>
            <a:r>
              <a:rPr lang="zh-TW" altLang="en-US" sz="1600" dirty="0">
                <a:solidFill>
                  <a:schemeClr val="dk1"/>
                </a:solidFill>
              </a:rPr>
              <a:t>的人可能已經很難斷定，但任職於</a:t>
            </a:r>
            <a:r>
              <a:rPr lang="zh-TW" altLang="en-US" sz="1600" dirty="0">
                <a:solidFill>
                  <a:schemeClr val="dk1"/>
                </a:solidFill>
                <a:uFill>
                  <a:noFill/>
                </a:uFill>
                <a:hlinkClick r:id="rId9">
                  <a:extLst>
                    <a:ext uri="{A12FA001-AC4F-418D-AE19-62706E023703}">
                      <ahyp:hlinkClr xmlns:ahyp="http://schemas.microsoft.com/office/drawing/2018/hyperlinkcolor" val="tx"/>
                    </a:ext>
                  </a:extLst>
                </a:hlinkClick>
              </a:rPr>
              <a:t>寶鹼</a:t>
            </a:r>
            <a:r>
              <a:rPr lang="zh-TW" altLang="en-US" sz="1600" dirty="0">
                <a:solidFill>
                  <a:schemeClr val="dk1"/>
                </a:solidFill>
              </a:rPr>
              <a:t>公司的前瞻技術開發者</a:t>
            </a:r>
            <a:r>
              <a:rPr lang="zh-TW" altLang="en-US" sz="1600" dirty="0">
                <a:solidFill>
                  <a:schemeClr val="dk1"/>
                </a:solidFill>
                <a:uFill>
                  <a:noFill/>
                </a:uFill>
                <a:hlinkClick r:id="rId10">
                  <a:extLst>
                    <a:ext uri="{A12FA001-AC4F-418D-AE19-62706E023703}">
                      <ahyp:hlinkClr xmlns:ahyp="http://schemas.microsoft.com/office/drawing/2018/hyperlinkcolor" val="tx"/>
                    </a:ext>
                  </a:extLst>
                </a:hlinkClick>
              </a:rPr>
              <a:t>凱文</a:t>
            </a:r>
            <a:r>
              <a:rPr lang="en-US" altLang="zh-TW" sz="1600" dirty="0">
                <a:solidFill>
                  <a:schemeClr val="dk1"/>
                </a:solidFill>
                <a:uFill>
                  <a:noFill/>
                </a:uFill>
                <a:hlinkClick r:id="rId10">
                  <a:extLst>
                    <a:ext uri="{A12FA001-AC4F-418D-AE19-62706E023703}">
                      <ahyp:hlinkClr xmlns:ahyp="http://schemas.microsoft.com/office/drawing/2018/hyperlinkcolor" val="tx"/>
                    </a:ext>
                  </a:extLst>
                </a:hlinkClick>
              </a:rPr>
              <a:t>·</a:t>
            </a:r>
            <a:r>
              <a:rPr lang="zh-TW" altLang="en-US" sz="1600" dirty="0">
                <a:solidFill>
                  <a:schemeClr val="dk1"/>
                </a:solidFill>
                <a:uFill>
                  <a:noFill/>
                </a:uFill>
                <a:hlinkClick r:id="rId10">
                  <a:extLst>
                    <a:ext uri="{A12FA001-AC4F-418D-AE19-62706E023703}">
                      <ahyp:hlinkClr xmlns:ahyp="http://schemas.microsoft.com/office/drawing/2018/hyperlinkcolor" val="tx"/>
                    </a:ext>
                  </a:extLst>
                </a:hlinkClick>
              </a:rPr>
              <a:t>阿什頓</a:t>
            </a:r>
            <a:r>
              <a:rPr lang="zh-TW" altLang="en-US" sz="1600" dirty="0">
                <a:solidFill>
                  <a:schemeClr val="dk1"/>
                </a:solidFill>
              </a:rPr>
              <a:t>（</a:t>
            </a:r>
            <a:r>
              <a:rPr lang="en-US" altLang="zh-TW" sz="1600" dirty="0">
                <a:solidFill>
                  <a:schemeClr val="dk1"/>
                </a:solidFill>
              </a:rPr>
              <a:t>Kevin Ashton</a:t>
            </a:r>
            <a:r>
              <a:rPr lang="zh-TW" altLang="en-US" sz="1600" dirty="0">
                <a:solidFill>
                  <a:schemeClr val="dk1"/>
                </a:solidFill>
              </a:rPr>
              <a:t>）說，他自己應該是最早明確使用「物聯網」名稱的人，</a:t>
            </a:r>
            <a:r>
              <a:rPr lang="en-US" altLang="zh-TW" sz="1600" dirty="0">
                <a:solidFill>
                  <a:schemeClr val="dk1"/>
                </a:solidFill>
              </a:rPr>
              <a:t>1999</a:t>
            </a:r>
            <a:r>
              <a:rPr lang="zh-TW" altLang="en-US" sz="1600" dirty="0">
                <a:solidFill>
                  <a:schemeClr val="dk1"/>
                </a:solidFill>
              </a:rPr>
              <a:t>年他在</a:t>
            </a:r>
            <a:r>
              <a:rPr lang="zh-TW" altLang="en-US" sz="1600" dirty="0">
                <a:solidFill>
                  <a:schemeClr val="dk1"/>
                </a:solidFill>
                <a:uFill>
                  <a:noFill/>
                </a:uFill>
                <a:hlinkClick r:id="rId9">
                  <a:extLst>
                    <a:ext uri="{A12FA001-AC4F-418D-AE19-62706E023703}">
                      <ahyp:hlinkClr xmlns:ahyp="http://schemas.microsoft.com/office/drawing/2018/hyperlinkcolor" val="tx"/>
                    </a:ext>
                  </a:extLst>
                </a:hlinkClick>
              </a:rPr>
              <a:t>寶鹼</a:t>
            </a:r>
            <a:r>
              <a:rPr lang="zh-TW" altLang="en-US" sz="1600" dirty="0">
                <a:solidFill>
                  <a:schemeClr val="dk1"/>
                </a:solidFill>
              </a:rPr>
              <a:t>公司所做一次演講的標題即為「</a:t>
            </a:r>
            <a:r>
              <a:rPr lang="en-US" altLang="zh-TW" sz="1600" dirty="0">
                <a:solidFill>
                  <a:schemeClr val="dk1"/>
                </a:solidFill>
              </a:rPr>
              <a:t>Internet of things</a:t>
            </a:r>
            <a:r>
              <a:rPr lang="zh-TW" altLang="en-US" sz="1600" dirty="0">
                <a:solidFill>
                  <a:schemeClr val="dk1"/>
                </a:solidFill>
              </a:rPr>
              <a:t>」。他並表示，相較於「</a:t>
            </a:r>
            <a:r>
              <a:rPr lang="en-US" altLang="zh-TW" sz="1600" dirty="0">
                <a:solidFill>
                  <a:schemeClr val="dk1"/>
                </a:solidFill>
              </a:rPr>
              <a:t>Internet of things</a:t>
            </a:r>
            <a:r>
              <a:rPr lang="zh-TW" altLang="en-US" sz="1600" dirty="0">
                <a:solidFill>
                  <a:schemeClr val="dk1"/>
                </a:solidFill>
              </a:rPr>
              <a:t>」，他自己更喜歡「</a:t>
            </a:r>
            <a:r>
              <a:rPr lang="en-US" altLang="zh-TW" sz="1600" dirty="0">
                <a:solidFill>
                  <a:schemeClr val="dk1"/>
                </a:solidFill>
              </a:rPr>
              <a:t>Internet for things</a:t>
            </a:r>
            <a:r>
              <a:rPr lang="zh-TW" altLang="en-US" sz="1600" dirty="0">
                <a:solidFill>
                  <a:schemeClr val="dk1"/>
                </a:solidFill>
              </a:rPr>
              <a:t>」這個名稱。當時，他認為</a:t>
            </a:r>
            <a:r>
              <a:rPr lang="zh-TW" altLang="en-US" sz="1600" dirty="0">
                <a:solidFill>
                  <a:schemeClr val="dk1"/>
                </a:solidFill>
                <a:uFill>
                  <a:noFill/>
                </a:uFill>
                <a:hlinkClick r:id="rId11">
                  <a:extLst>
                    <a:ext uri="{A12FA001-AC4F-418D-AE19-62706E023703}">
                      <ahyp:hlinkClr xmlns:ahyp="http://schemas.microsoft.com/office/drawing/2018/hyperlinkcolor" val="tx"/>
                    </a:ext>
                  </a:extLst>
                </a:hlinkClick>
              </a:rPr>
              <a:t>射頻識別</a:t>
            </a:r>
            <a:r>
              <a:rPr lang="zh-TW" altLang="en-US" sz="1600" dirty="0">
                <a:solidFill>
                  <a:schemeClr val="dk1"/>
                </a:solidFill>
              </a:rPr>
              <a:t>對於物聯網至關重要，這將使電腦可以管理所有個別物體。</a:t>
            </a:r>
          </a:p>
          <a:p>
            <a:pPr marL="0" indent="0">
              <a:lnSpc>
                <a:spcPct val="120000"/>
              </a:lnSpc>
              <a:spcBef>
                <a:spcPts val="1600"/>
              </a:spcBef>
              <a:buClr>
                <a:schemeClr val="dk1"/>
              </a:buClr>
              <a:buSzPts val="1100"/>
              <a:buNone/>
            </a:pPr>
            <a:r>
              <a:rPr lang="zh-TW" altLang="en-US" sz="1867" dirty="0">
                <a:solidFill>
                  <a:srgbClr val="85200C"/>
                </a:solidFill>
              </a:rPr>
              <a:t>迅速發展</a:t>
            </a:r>
            <a:endParaRPr lang="en-US" altLang="zh-TW" sz="1867" dirty="0">
              <a:solidFill>
                <a:srgbClr val="85200C"/>
              </a:solidFill>
            </a:endParaRPr>
          </a:p>
          <a:p>
            <a:pPr marL="0" indent="0">
              <a:lnSpc>
                <a:spcPct val="120000"/>
              </a:lnSpc>
              <a:spcBef>
                <a:spcPts val="1600"/>
              </a:spcBef>
              <a:buClr>
                <a:schemeClr val="dk1"/>
              </a:buClr>
              <a:buSzPts val="1100"/>
              <a:buNone/>
            </a:pPr>
            <a:r>
              <a:rPr lang="zh-TW" altLang="en-US" sz="1600" dirty="0">
                <a:solidFill>
                  <a:schemeClr val="dk1"/>
                </a:solidFill>
              </a:rPr>
              <a:t>部分人士認為</a:t>
            </a:r>
            <a:r>
              <a:rPr lang="zh-TW" altLang="en-US" sz="1600" dirty="0">
                <a:solidFill>
                  <a:schemeClr val="dk1"/>
                </a:solidFill>
                <a:uFill>
                  <a:noFill/>
                </a:uFill>
                <a:hlinkClick r:id="rId12">
                  <a:extLst>
                    <a:ext uri="{A12FA001-AC4F-418D-AE19-62706E023703}">
                      <ahyp:hlinkClr xmlns:ahyp="http://schemas.microsoft.com/office/drawing/2018/hyperlinkcolor" val="tx"/>
                    </a:ext>
                  </a:extLst>
                </a:hlinkClick>
              </a:rPr>
              <a:t>金屬氧化物半導體場效電晶體</a:t>
            </a:r>
            <a:r>
              <a:rPr lang="zh-TW" altLang="en-US" sz="1600" dirty="0">
                <a:solidFill>
                  <a:schemeClr val="dk1"/>
                </a:solidFill>
              </a:rPr>
              <a:t>（</a:t>
            </a:r>
            <a:r>
              <a:rPr lang="en-US" altLang="zh-TW" sz="1600" dirty="0">
                <a:solidFill>
                  <a:schemeClr val="dk1"/>
                </a:solidFill>
              </a:rPr>
              <a:t>MOSFET</a:t>
            </a:r>
            <a:r>
              <a:rPr lang="zh-TW" altLang="en-US" sz="1600" dirty="0">
                <a:solidFill>
                  <a:schemeClr val="dk1"/>
                </a:solidFill>
              </a:rPr>
              <a:t>）技術的進步是促成物聯網快速發展的推手。主要的論點在於</a:t>
            </a:r>
            <a:r>
              <a:rPr lang="en-US" altLang="zh-TW" sz="1600" dirty="0">
                <a:solidFill>
                  <a:schemeClr val="dk1"/>
                </a:solidFill>
              </a:rPr>
              <a:t>MOSFET</a:t>
            </a:r>
            <a:r>
              <a:rPr lang="zh-TW" altLang="en-US" sz="1600" dirty="0">
                <a:solidFill>
                  <a:schemeClr val="dk1"/>
                </a:solidFill>
              </a:rPr>
              <a:t>到了</a:t>
            </a:r>
            <a:r>
              <a:rPr lang="en-US" altLang="zh-TW" sz="1600" dirty="0">
                <a:solidFill>
                  <a:schemeClr val="dk1"/>
                </a:solidFill>
              </a:rPr>
              <a:t>21</a:t>
            </a:r>
            <a:r>
              <a:rPr lang="zh-TW" altLang="en-US" sz="1600" dirty="0">
                <a:solidFill>
                  <a:schemeClr val="dk1"/>
                </a:solidFill>
              </a:rPr>
              <a:t>世紀製程已可微縮至</a:t>
            </a:r>
            <a:r>
              <a:rPr lang="zh-TW" altLang="en-US" sz="1600" dirty="0">
                <a:solidFill>
                  <a:schemeClr val="dk1"/>
                </a:solidFill>
                <a:uFill>
                  <a:noFill/>
                </a:uFill>
                <a:hlinkClick r:id="rId13">
                  <a:extLst>
                    <a:ext uri="{A12FA001-AC4F-418D-AE19-62706E023703}">
                      <ahyp:hlinkClr xmlns:ahyp="http://schemas.microsoft.com/office/drawing/2018/hyperlinkcolor" val="tx"/>
                    </a:ext>
                  </a:extLst>
                </a:hlinkClick>
              </a:rPr>
              <a:t>奈米</a:t>
            </a:r>
            <a:r>
              <a:rPr lang="zh-TW" altLang="en-US" sz="1600" dirty="0">
                <a:solidFill>
                  <a:schemeClr val="dk1"/>
                </a:solidFill>
              </a:rPr>
              <a:t>等級，大幅降低了功耗，而</a:t>
            </a:r>
            <a:r>
              <a:rPr lang="zh-TW" altLang="en-US" sz="1600" dirty="0">
                <a:solidFill>
                  <a:schemeClr val="dk1"/>
                </a:solidFill>
                <a:uFill>
                  <a:noFill/>
                </a:uFill>
                <a:hlinkClick r:id="rId14">
                  <a:extLst>
                    <a:ext uri="{A12FA001-AC4F-418D-AE19-62706E023703}">
                      <ahyp:hlinkClr xmlns:ahyp="http://schemas.microsoft.com/office/drawing/2018/hyperlinkcolor" val="tx"/>
                    </a:ext>
                  </a:extLst>
                </a:hlinkClick>
              </a:rPr>
              <a:t>低功耗設計</a:t>
            </a:r>
            <a:r>
              <a:rPr lang="zh-TW" altLang="en-US" sz="1600" dirty="0">
                <a:solidFill>
                  <a:schemeClr val="dk1"/>
                </a:solidFill>
              </a:rPr>
              <a:t>正是物聯網中的</a:t>
            </a:r>
            <a:r>
              <a:rPr lang="zh-TW" altLang="en-US" sz="1600" dirty="0">
                <a:solidFill>
                  <a:schemeClr val="dk1"/>
                </a:solidFill>
                <a:uFill>
                  <a:noFill/>
                </a:uFill>
                <a:hlinkClick r:id="rId15">
                  <a:extLst>
                    <a:ext uri="{A12FA001-AC4F-418D-AE19-62706E023703}">
                      <ahyp:hlinkClr xmlns:ahyp="http://schemas.microsoft.com/office/drawing/2018/hyperlinkcolor" val="tx"/>
                    </a:ext>
                  </a:extLst>
                </a:hlinkClick>
              </a:rPr>
              <a:t>感測器</a:t>
            </a:r>
            <a:r>
              <a:rPr lang="zh-TW" altLang="en-US" sz="1600" dirty="0">
                <a:solidFill>
                  <a:schemeClr val="dk1"/>
                </a:solidFill>
              </a:rPr>
              <a:t>可否被廣泛運用的關鍵因素。除了</a:t>
            </a:r>
            <a:r>
              <a:rPr lang="en-US" altLang="zh-TW" sz="1600" dirty="0">
                <a:solidFill>
                  <a:schemeClr val="dk1"/>
                </a:solidFill>
              </a:rPr>
              <a:t>MOSFET</a:t>
            </a:r>
            <a:r>
              <a:rPr lang="zh-TW" altLang="en-US" sz="1600" dirty="0">
                <a:solidFill>
                  <a:schemeClr val="dk1"/>
                </a:solidFill>
              </a:rPr>
              <a:t>之外，</a:t>
            </a:r>
            <a:r>
              <a:rPr lang="zh-TW" altLang="en-US" sz="1600" dirty="0">
                <a:solidFill>
                  <a:schemeClr val="dk1"/>
                </a:solidFill>
                <a:uFill>
                  <a:noFill/>
                </a:uFill>
                <a:hlinkClick r:id="rId16">
                  <a:extLst>
                    <a:ext uri="{A12FA001-AC4F-418D-AE19-62706E023703}">
                      <ahyp:hlinkClr xmlns:ahyp="http://schemas.microsoft.com/office/drawing/2018/hyperlinkcolor" val="tx"/>
                    </a:ext>
                  </a:extLst>
                </a:hlinkClick>
              </a:rPr>
              <a:t>絕緣層上覆矽</a:t>
            </a:r>
            <a:r>
              <a:rPr lang="zh-TW" altLang="en-US" sz="1600" dirty="0">
                <a:solidFill>
                  <a:schemeClr val="dk1"/>
                </a:solidFill>
              </a:rPr>
              <a:t>（</a:t>
            </a:r>
            <a:r>
              <a:rPr lang="en-US" altLang="zh-TW" sz="1600" dirty="0">
                <a:solidFill>
                  <a:schemeClr val="dk1"/>
                </a:solidFill>
              </a:rPr>
              <a:t>silicon-on-insulator</a:t>
            </a:r>
            <a:r>
              <a:rPr lang="zh-TW" altLang="en-US" sz="1600" dirty="0">
                <a:solidFill>
                  <a:schemeClr val="dk1"/>
                </a:solidFill>
              </a:rPr>
              <a:t>）與</a:t>
            </a:r>
            <a:r>
              <a:rPr lang="zh-TW" altLang="en-US" sz="1600" dirty="0">
                <a:solidFill>
                  <a:schemeClr val="dk1"/>
                </a:solidFill>
                <a:uFill>
                  <a:noFill/>
                </a:uFill>
                <a:hlinkClick r:id="rId17">
                  <a:extLst>
                    <a:ext uri="{A12FA001-AC4F-418D-AE19-62706E023703}">
                      <ahyp:hlinkClr xmlns:ahyp="http://schemas.microsoft.com/office/drawing/2018/hyperlinkcolor" val="tx"/>
                    </a:ext>
                  </a:extLst>
                </a:hlinkClick>
              </a:rPr>
              <a:t>多核心處理器</a:t>
            </a:r>
            <a:r>
              <a:rPr lang="zh-TW" altLang="en-US" sz="1600" dirty="0">
                <a:solidFill>
                  <a:schemeClr val="dk1"/>
                </a:solidFill>
              </a:rPr>
              <a:t>技術的發展，也是促成物聯網普及的原因。</a:t>
            </a:r>
          </a:p>
          <a:p>
            <a:pPr marL="0" indent="0">
              <a:lnSpc>
                <a:spcPct val="120000"/>
              </a:lnSpc>
              <a:spcBef>
                <a:spcPts val="1600"/>
              </a:spcBef>
              <a:buClr>
                <a:schemeClr val="dk1"/>
              </a:buClr>
              <a:buSzPts val="1100"/>
              <a:buNone/>
            </a:pPr>
            <a:endParaRPr lang="zh-TW" altLang="en-US" sz="1600" dirty="0">
              <a:solidFill>
                <a:schemeClr val="dk1"/>
              </a:solidFill>
            </a:endParaRPr>
          </a:p>
          <a:p>
            <a:pPr marL="0" indent="0">
              <a:spcBef>
                <a:spcPts val="1600"/>
              </a:spcBef>
              <a:spcAft>
                <a:spcPts val="1600"/>
              </a:spcAft>
              <a:buNone/>
            </a:pPr>
            <a:endParaRPr lang="zh-TW" altLang="en-US" sz="1600" dirty="0"/>
          </a:p>
        </p:txBody>
      </p:sp>
      <p:pic>
        <p:nvPicPr>
          <p:cNvPr id="68" name="Google Shape;68;p15" descr="State of IoT: 10 emerging IoT trends driving market growth"/>
          <p:cNvPicPr preferRelativeResize="0"/>
          <p:nvPr/>
        </p:nvPicPr>
        <p:blipFill>
          <a:blip r:embed="rId18">
            <a:alphaModFix/>
          </a:blip>
          <a:stretch>
            <a:fillRect/>
          </a:stretch>
        </p:blipFill>
        <p:spPr>
          <a:xfrm>
            <a:off x="7539593" y="16"/>
            <a:ext cx="4652407" cy="2378545"/>
          </a:xfrm>
          <a:prstGeom prst="rect">
            <a:avLst/>
          </a:prstGeom>
          <a:noFill/>
          <a:ln>
            <a:noFill/>
          </a:ln>
        </p:spPr>
      </p:pic>
      <p:sp>
        <p:nvSpPr>
          <p:cNvPr id="3" name="文字方塊 2">
            <a:extLst>
              <a:ext uri="{FF2B5EF4-FFF2-40B4-BE49-F238E27FC236}">
                <a16:creationId xmlns:a16="http://schemas.microsoft.com/office/drawing/2014/main" id="{30649036-9C0B-BC96-1577-8BCD8C197876}"/>
              </a:ext>
            </a:extLst>
          </p:cNvPr>
          <p:cNvSpPr txBox="1"/>
          <p:nvPr/>
        </p:nvSpPr>
        <p:spPr>
          <a:xfrm>
            <a:off x="231132" y="405320"/>
            <a:ext cx="6095064" cy="523220"/>
          </a:xfrm>
          <a:prstGeom prst="rect">
            <a:avLst/>
          </a:prstGeom>
          <a:noFill/>
        </p:spPr>
        <p:txBody>
          <a:bodyPr wrap="square">
            <a:spAutoFit/>
          </a:bodyPr>
          <a:lstStyle/>
          <a:p>
            <a:r>
              <a:rPr lang="en-US" altLang="zh-HK" sz="2800" dirty="0"/>
              <a:t>1.2</a:t>
            </a:r>
            <a:r>
              <a:rPr lang="zh-HK" altLang="en-US" sz="2800" dirty="0"/>
              <a:t>技術介紹</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2" name="图片 1">
            <a:extLst>
              <a:ext uri="{FF2B5EF4-FFF2-40B4-BE49-F238E27FC236}">
                <a16:creationId xmlns:a16="http://schemas.microsoft.com/office/drawing/2014/main" id="{88E94AC4-6E51-768D-670D-AC8E2DAFD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 y="0"/>
            <a:ext cx="12195187" cy="6858000"/>
          </a:xfrm>
          <a:prstGeom prst="rect">
            <a:avLst/>
          </a:prstGeom>
        </p:spPr>
      </p:pic>
      <p:sp>
        <p:nvSpPr>
          <p:cNvPr id="73" name="Google Shape;73;p16"/>
          <p:cNvSpPr txBox="1">
            <a:spLocks noGrp="1"/>
          </p:cNvSpPr>
          <p:nvPr>
            <p:ph type="title"/>
          </p:nvPr>
        </p:nvSpPr>
        <p:spPr>
          <a:xfrm>
            <a:off x="348200" y="490137"/>
            <a:ext cx="11360800" cy="763600"/>
          </a:xfrm>
          <a:prstGeom prst="rect">
            <a:avLst/>
          </a:prstGeom>
        </p:spPr>
        <p:txBody>
          <a:bodyPr spcFirstLastPara="1" vert="horz" wrap="square" lIns="121900" tIns="121900" rIns="121900" bIns="121900" rtlCol="0" anchor="t" anchorCtr="0">
            <a:normAutofit/>
          </a:bodyPr>
          <a:lstStyle/>
          <a:p>
            <a:r>
              <a:rPr lang="en-US" altLang="zh-CN" sz="2800">
                <a:solidFill>
                  <a:srgbClr val="000000"/>
                </a:solidFill>
              </a:rPr>
              <a:t>1.2</a:t>
            </a:r>
            <a:r>
              <a:rPr lang="zh-CN" altLang="en-US" sz="2800">
                <a:solidFill>
                  <a:srgbClr val="000000"/>
                </a:solidFill>
              </a:rPr>
              <a:t>技術介紹</a:t>
            </a:r>
          </a:p>
        </p:txBody>
      </p:sp>
      <p:sp>
        <p:nvSpPr>
          <p:cNvPr id="74" name="Google Shape;74;p16"/>
          <p:cNvSpPr txBox="1"/>
          <p:nvPr/>
        </p:nvSpPr>
        <p:spPr>
          <a:xfrm>
            <a:off x="348200" y="1522901"/>
            <a:ext cx="11791200" cy="5109051"/>
          </a:xfrm>
          <a:prstGeom prst="rect">
            <a:avLst/>
          </a:prstGeom>
          <a:noFill/>
          <a:ln>
            <a:noFill/>
          </a:ln>
        </p:spPr>
        <p:txBody>
          <a:bodyPr spcFirstLastPara="1" wrap="square" lIns="121900" tIns="121900" rIns="121900" bIns="121900" anchor="t" anchorCtr="0">
            <a:spAutoFit/>
          </a:bodyPr>
          <a:lstStyle/>
          <a:p>
            <a:r>
              <a:rPr lang="zh-HK" altLang="en-US" sz="2800" dirty="0">
                <a:solidFill>
                  <a:srgbClr val="000000"/>
                </a:solidFill>
              </a:rPr>
              <a:t>技術優勢</a:t>
            </a:r>
            <a:r>
              <a:rPr lang="en-US" altLang="zh-HK" sz="2800" dirty="0">
                <a:solidFill>
                  <a:srgbClr val="000000"/>
                </a:solidFill>
              </a:rPr>
              <a:t>-</a:t>
            </a:r>
            <a:r>
              <a:rPr lang="zh-HK" altLang="en-US" sz="2800" dirty="0">
                <a:solidFill>
                  <a:srgbClr val="CC4125"/>
                </a:solidFill>
              </a:rPr>
              <a:t>農業為例</a:t>
            </a:r>
            <a:endParaRPr lang="zh-CN" altLang="en-US" sz="2800">
              <a:solidFill>
                <a:srgbClr val="CC4125"/>
              </a:solidFill>
            </a:endParaRPr>
          </a:p>
          <a:p>
            <a:endParaRPr lang="zh-CN" altLang="en-US" sz="2400">
              <a:solidFill>
                <a:srgbClr val="CC4125"/>
              </a:solidFill>
            </a:endParaRPr>
          </a:p>
          <a:p>
            <a:pPr marL="609585" indent="-423323">
              <a:buSzPts val="1400"/>
              <a:buChar char="●"/>
            </a:pPr>
            <a:r>
              <a:rPr lang="zh-HK" altLang="en-US" sz="2400" dirty="0">
                <a:solidFill>
                  <a:srgbClr val="85200C"/>
                </a:solidFill>
              </a:rPr>
              <a:t>敏捷</a:t>
            </a:r>
            <a:r>
              <a:rPr lang="en-US" altLang="zh-HK" sz="2400" dirty="0">
                <a:solidFill>
                  <a:srgbClr val="85200C"/>
                </a:solidFill>
              </a:rPr>
              <a:t>:</a:t>
            </a:r>
            <a:r>
              <a:rPr lang="zh-HK" altLang="en-US" sz="2400" dirty="0"/>
              <a:t> 即時監測和預報系統讓農民能夠快速應對天氣變化</a:t>
            </a:r>
            <a:r>
              <a:rPr lang="en-US" altLang="zh-HK" sz="2400" dirty="0"/>
              <a:t>, </a:t>
            </a:r>
            <a:r>
              <a:rPr lang="zh-HK" altLang="en-US" sz="2400" dirty="0"/>
              <a:t>作物狀況</a:t>
            </a:r>
            <a:r>
              <a:rPr lang="en-US" altLang="zh-HK" sz="2400" dirty="0"/>
              <a:t>, </a:t>
            </a:r>
            <a:r>
              <a:rPr lang="zh-HK" altLang="en-US" sz="2400" dirty="0"/>
              <a:t>和潛在的威脅</a:t>
            </a:r>
            <a:r>
              <a:rPr lang="en-US" altLang="zh-HK" sz="2400" dirty="0"/>
              <a:t>, </a:t>
            </a:r>
            <a:r>
              <a:rPr lang="zh-HK" altLang="en-US" sz="2400" dirty="0"/>
              <a:t>最大限度地減少損失並保護產量。</a:t>
            </a:r>
            <a:endParaRPr lang="zh-CN" altLang="en-US" sz="2400"/>
          </a:p>
          <a:p>
            <a:pPr marL="609585"/>
            <a:endParaRPr lang="zh-CN" altLang="en-US" sz="2400"/>
          </a:p>
          <a:p>
            <a:pPr marL="609585" indent="-423323">
              <a:buSzPts val="1400"/>
              <a:buChar char="●"/>
            </a:pPr>
            <a:r>
              <a:rPr lang="zh-HK" altLang="en-US" sz="2400" dirty="0">
                <a:solidFill>
                  <a:srgbClr val="85200C"/>
                </a:solidFill>
              </a:rPr>
              <a:t>提高產品質量</a:t>
            </a:r>
            <a:r>
              <a:rPr lang="en-US" altLang="zh-HK" sz="2400" dirty="0">
                <a:solidFill>
                  <a:srgbClr val="85200C"/>
                </a:solidFill>
              </a:rPr>
              <a:t>: </a:t>
            </a:r>
            <a:r>
              <a:rPr lang="zh-HK" altLang="en-US" sz="2400" dirty="0"/>
              <a:t>農業中的物聯網在很大程度上有助於提高生產水平</a:t>
            </a:r>
            <a:r>
              <a:rPr lang="en-US" altLang="zh-HK" sz="2400" dirty="0"/>
              <a:t>. </a:t>
            </a:r>
            <a:r>
              <a:rPr lang="zh-HK" altLang="en-US" sz="2400" dirty="0"/>
              <a:t>通過使用連接的系統</a:t>
            </a:r>
            <a:r>
              <a:rPr lang="en-US" altLang="zh-HK" sz="2400" dirty="0"/>
              <a:t>, </a:t>
            </a:r>
            <a:r>
              <a:rPr lang="zh-HK" altLang="en-US" sz="2400" dirty="0"/>
              <a:t>農民現在可以最大限度地提高營養價值並重新創造更好的產品條件。</a:t>
            </a:r>
            <a:endParaRPr lang="zh-CN" altLang="en-US" sz="2400"/>
          </a:p>
          <a:p>
            <a:pPr marL="609585"/>
            <a:endParaRPr lang="zh-CN" altLang="en-US" sz="2400"/>
          </a:p>
          <a:p>
            <a:pPr marL="609585" indent="-423323">
              <a:buSzPts val="1400"/>
              <a:buChar char="●"/>
            </a:pPr>
            <a:r>
              <a:rPr lang="zh-HK" altLang="en-US" sz="2400" dirty="0">
                <a:solidFill>
                  <a:srgbClr val="85200C"/>
                </a:solidFill>
              </a:rPr>
              <a:t>永續實踐</a:t>
            </a:r>
            <a:r>
              <a:rPr lang="en-US" altLang="zh-HK" sz="2400" dirty="0">
                <a:solidFill>
                  <a:srgbClr val="85200C"/>
                </a:solidFill>
              </a:rPr>
              <a:t>: </a:t>
            </a:r>
            <a:r>
              <a:rPr lang="zh-HK" altLang="en-US" sz="2400" dirty="0"/>
              <a:t>物聯網支援的智慧農業最大限度地減少農藥和化肥的使用</a:t>
            </a:r>
            <a:r>
              <a:rPr lang="en-US" altLang="zh-HK" sz="2400" dirty="0"/>
              <a:t>, </a:t>
            </a:r>
            <a:r>
              <a:rPr lang="zh-HK" altLang="en-US" sz="2400" dirty="0"/>
              <a:t>與傳統方法相比，產品更清潔，環境足跡更小。</a:t>
            </a:r>
            <a:endParaRPr sz="2400" dirty="0"/>
          </a:p>
          <a:p>
            <a:endParaRPr sz="2400" dirty="0"/>
          </a:p>
          <a:p>
            <a:endParaRPr sz="2400" dirty="0"/>
          </a:p>
          <a:p>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2" name="图片 1">
            <a:extLst>
              <a:ext uri="{FF2B5EF4-FFF2-40B4-BE49-F238E27FC236}">
                <a16:creationId xmlns:a16="http://schemas.microsoft.com/office/drawing/2014/main" id="{39E0BC8C-FE82-765A-7BF4-CEBAE0CCF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 y="0"/>
            <a:ext cx="12195187" cy="6858000"/>
          </a:xfrm>
          <a:prstGeom prst="rect">
            <a:avLst/>
          </a:prstGeom>
        </p:spPr>
      </p:pic>
      <p:sp>
        <p:nvSpPr>
          <p:cNvPr id="79" name="Google Shape;79;p17"/>
          <p:cNvSpPr txBox="1"/>
          <p:nvPr/>
        </p:nvSpPr>
        <p:spPr>
          <a:xfrm>
            <a:off x="304357" y="1043250"/>
            <a:ext cx="4000000" cy="1002222"/>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spcAft>
                <a:spcPts val="1600"/>
              </a:spcAft>
            </a:pPr>
            <a:r>
              <a:rPr lang="zh-HK" altLang="en-US" sz="2400" dirty="0">
                <a:solidFill>
                  <a:srgbClr val="85200C"/>
                </a:solidFill>
              </a:rPr>
              <a:t>創新</a:t>
            </a:r>
          </a:p>
        </p:txBody>
      </p:sp>
      <p:sp>
        <p:nvSpPr>
          <p:cNvPr id="80" name="Google Shape;80;p17"/>
          <p:cNvSpPr txBox="1"/>
          <p:nvPr/>
        </p:nvSpPr>
        <p:spPr>
          <a:xfrm>
            <a:off x="304357" y="1898288"/>
            <a:ext cx="9578400" cy="1169511"/>
          </a:xfrm>
          <a:prstGeom prst="rect">
            <a:avLst/>
          </a:prstGeom>
          <a:noFill/>
          <a:ln>
            <a:noFill/>
          </a:ln>
        </p:spPr>
        <p:txBody>
          <a:bodyPr spcFirstLastPara="1" wrap="square" lIns="121900" tIns="121900" rIns="121900" bIns="121900" anchor="t" anchorCtr="0">
            <a:spAutoFit/>
          </a:bodyPr>
          <a:lstStyle/>
          <a:p>
            <a:r>
              <a:rPr lang="zh-HK" altLang="en-US" sz="2000" dirty="0">
                <a:solidFill>
                  <a:srgbClr val="85200C"/>
                </a:solidFill>
              </a:rPr>
              <a:t>天氣和環境監測</a:t>
            </a:r>
            <a:endParaRPr lang="zh-CN" altLang="en-US" sz="2000">
              <a:solidFill>
                <a:srgbClr val="85200C"/>
              </a:solidFill>
            </a:endParaRPr>
          </a:p>
          <a:p>
            <a:r>
              <a:rPr lang="zh-HK" altLang="en-US" sz="2000" dirty="0"/>
              <a:t>配備智慧感測器和連接功能的氣象站可以對農作物進行最新的微氣候監測</a:t>
            </a:r>
            <a:r>
              <a:rPr lang="en-US" altLang="zh-HK" sz="2000" dirty="0"/>
              <a:t>. </a:t>
            </a:r>
            <a:r>
              <a:rPr lang="zh-HK" altLang="en-US" sz="2000" dirty="0"/>
              <a:t>數據流入平台分析霜凍等潛在風險</a:t>
            </a:r>
            <a:r>
              <a:rPr lang="en-US" altLang="zh-HK" sz="2000" dirty="0"/>
              <a:t>, </a:t>
            </a:r>
            <a:r>
              <a:rPr lang="zh-HK" altLang="en-US" sz="2000" dirty="0"/>
              <a:t>乾旱</a:t>
            </a:r>
            <a:r>
              <a:rPr lang="en-US" altLang="zh-HK" sz="2000" dirty="0"/>
              <a:t>, </a:t>
            </a:r>
            <a:r>
              <a:rPr lang="zh-HK" altLang="en-US" sz="2000" dirty="0"/>
              <a:t>降雨和害蟲壓力觸發即時警報進行幹預。</a:t>
            </a:r>
            <a:endParaRPr lang="en-US" altLang="zh-HK" sz="2000" dirty="0"/>
          </a:p>
        </p:txBody>
      </p:sp>
      <p:sp>
        <p:nvSpPr>
          <p:cNvPr id="81" name="Google Shape;81;p17"/>
          <p:cNvSpPr txBox="1"/>
          <p:nvPr/>
        </p:nvSpPr>
        <p:spPr>
          <a:xfrm>
            <a:off x="304357" y="3302819"/>
            <a:ext cx="11206800" cy="2831504"/>
          </a:xfrm>
          <a:prstGeom prst="rect">
            <a:avLst/>
          </a:prstGeom>
          <a:noFill/>
          <a:ln>
            <a:noFill/>
          </a:ln>
        </p:spPr>
        <p:txBody>
          <a:bodyPr spcFirstLastPara="1" wrap="square" lIns="121900" tIns="121900" rIns="121900" bIns="121900" anchor="t" anchorCtr="0">
            <a:spAutoFit/>
          </a:bodyPr>
          <a:lstStyle/>
          <a:p>
            <a:r>
              <a:rPr lang="zh-HK" altLang="en-US" sz="2000" dirty="0">
                <a:solidFill>
                  <a:srgbClr val="85200C"/>
                </a:solidFill>
              </a:rPr>
              <a:t>智能溫室</a:t>
            </a:r>
            <a:endParaRPr lang="zh-CN" altLang="en-US" sz="2000">
              <a:solidFill>
                <a:srgbClr val="85200C"/>
              </a:solidFill>
            </a:endParaRPr>
          </a:p>
          <a:p>
            <a:r>
              <a:rPr lang="zh-HK" altLang="en-US" sz="2000" dirty="0"/>
              <a:t>利用物聯網技術控制溫室內部的溫度、濕度、光照等參數</a:t>
            </a:r>
            <a:r>
              <a:rPr lang="en-US" altLang="zh-HK" sz="2000" dirty="0"/>
              <a:t>,</a:t>
            </a:r>
            <a:r>
              <a:rPr lang="zh-HK" altLang="en-US" sz="2000" dirty="0"/>
              <a:t>自動調節以確保作物生長最佳環境</a:t>
            </a:r>
            <a:r>
              <a:rPr lang="en-US" altLang="zh-HK" sz="2000" dirty="0"/>
              <a:t>,</a:t>
            </a:r>
            <a:r>
              <a:rPr lang="zh-HK" altLang="en-US" sz="2000" dirty="0"/>
              <a:t>降低人工管理成本。一些溫室還會結合電子標籤、</a:t>
            </a:r>
            <a:r>
              <a:rPr lang="en-US" altLang="zh-HK" sz="2000" dirty="0"/>
              <a:t>RFID</a:t>
            </a:r>
            <a:r>
              <a:rPr lang="zh-HK" altLang="en-US" sz="2000" dirty="0"/>
              <a:t>等技術實現智能化管理和追溯。</a:t>
            </a:r>
            <a:endParaRPr lang="zh-CN" altLang="en-US" sz="2000"/>
          </a:p>
          <a:p>
            <a:endParaRPr sz="2400" dirty="0"/>
          </a:p>
          <a:p>
            <a:r>
              <a:rPr lang="zh-HK" altLang="en-US" sz="2000" dirty="0">
                <a:solidFill>
                  <a:srgbClr val="85200C"/>
                </a:solidFill>
              </a:rPr>
              <a:t>智慧灌溉和水管理</a:t>
            </a:r>
            <a:endParaRPr lang="zh-CN" altLang="en-US" sz="2000">
              <a:solidFill>
                <a:srgbClr val="85200C"/>
              </a:solidFill>
            </a:endParaRPr>
          </a:p>
          <a:p>
            <a:r>
              <a:rPr lang="zh-HK" altLang="en-US" sz="2000" dirty="0"/>
              <a:t>使用物聯網水監測和智慧灌溉系統</a:t>
            </a:r>
            <a:r>
              <a:rPr lang="en-US" altLang="zh-HK" sz="2000" dirty="0"/>
              <a:t>, </a:t>
            </a:r>
            <a:r>
              <a:rPr lang="zh-HK" altLang="en-US" sz="2000" dirty="0"/>
              <a:t>農民可以在優化使用的同時保持理想的濕度水平。</a:t>
            </a:r>
            <a:r>
              <a:rPr lang="en-US" altLang="zh-HK" sz="2000" dirty="0"/>
              <a:t> </a:t>
            </a:r>
            <a:r>
              <a:rPr lang="zh-HK" altLang="en-US" sz="2000" dirty="0"/>
              <a:t>整合天氣資料和土壤感測器驅動按區域定制的自動滴灌計劃</a:t>
            </a:r>
            <a:r>
              <a:rPr lang="en-US" altLang="zh-HK" sz="2000" dirty="0"/>
              <a:t>, </a:t>
            </a:r>
            <a:r>
              <a:rPr lang="zh-HK" altLang="en-US" sz="2000" dirty="0"/>
              <a:t>作物和生長週。</a:t>
            </a:r>
            <a:endParaRPr lang="zh-CN" altLang="en-US" sz="2000"/>
          </a:p>
          <a:p>
            <a:endParaRPr sz="2400" dirty="0"/>
          </a:p>
        </p:txBody>
      </p:sp>
      <p:sp>
        <p:nvSpPr>
          <p:cNvPr id="3" name="文字方塊 2">
            <a:extLst>
              <a:ext uri="{FF2B5EF4-FFF2-40B4-BE49-F238E27FC236}">
                <a16:creationId xmlns:a16="http://schemas.microsoft.com/office/drawing/2014/main" id="{87E2886B-AD00-7325-5703-D8A641529D7C}"/>
              </a:ext>
            </a:extLst>
          </p:cNvPr>
          <p:cNvSpPr txBox="1"/>
          <p:nvPr/>
        </p:nvSpPr>
        <p:spPr>
          <a:xfrm>
            <a:off x="304357" y="520030"/>
            <a:ext cx="6095114" cy="523220"/>
          </a:xfrm>
          <a:prstGeom prst="rect">
            <a:avLst/>
          </a:prstGeom>
          <a:noFill/>
        </p:spPr>
        <p:txBody>
          <a:bodyPr wrap="square">
            <a:spAutoFit/>
          </a:bodyPr>
          <a:lstStyle/>
          <a:p>
            <a:r>
              <a:rPr lang="en-US" altLang="zh-HK" sz="2800" dirty="0"/>
              <a:t>1.3</a:t>
            </a:r>
            <a:r>
              <a:rPr lang="zh-HK" altLang="en-US" sz="2800" dirty="0"/>
              <a:t>技術優勢</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 name="图片 1">
            <a:extLst>
              <a:ext uri="{FF2B5EF4-FFF2-40B4-BE49-F238E27FC236}">
                <a16:creationId xmlns:a16="http://schemas.microsoft.com/office/drawing/2014/main" id="{40EAF29B-09E8-5226-651C-C37F2E100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 y="0"/>
            <a:ext cx="12195187" cy="6858000"/>
          </a:xfrm>
          <a:prstGeom prst="rect">
            <a:avLst/>
          </a:prstGeom>
        </p:spPr>
      </p:pic>
      <p:sp>
        <p:nvSpPr>
          <p:cNvPr id="86" name="Google Shape;86;p18"/>
          <p:cNvSpPr txBox="1">
            <a:spLocks noGrp="1"/>
          </p:cNvSpPr>
          <p:nvPr>
            <p:ph type="title"/>
          </p:nvPr>
        </p:nvSpPr>
        <p:spPr>
          <a:xfrm>
            <a:off x="328967" y="1066201"/>
            <a:ext cx="11360800" cy="763600"/>
          </a:xfrm>
          <a:prstGeom prst="rect">
            <a:avLst/>
          </a:prstGeom>
        </p:spPr>
        <p:txBody>
          <a:bodyPr spcFirstLastPara="1" vert="horz" wrap="square" lIns="121900" tIns="121900" rIns="121900" bIns="121900" rtlCol="0" anchor="t" anchorCtr="0">
            <a:normAutofit/>
          </a:bodyPr>
          <a:lstStyle/>
          <a:p>
            <a:r>
              <a:rPr lang="zh-HK" altLang="en-US" sz="2400" dirty="0">
                <a:solidFill>
                  <a:srgbClr val="85200C"/>
                </a:solidFill>
              </a:rPr>
              <a:t>創新</a:t>
            </a:r>
            <a:r>
              <a:rPr lang="en-US" altLang="zh-HK" sz="2400" dirty="0">
                <a:solidFill>
                  <a:srgbClr val="85200C"/>
                </a:solidFill>
              </a:rPr>
              <a:t>-</a:t>
            </a:r>
            <a:r>
              <a:rPr lang="zh-HK" altLang="en-US" sz="2400" dirty="0">
                <a:solidFill>
                  <a:srgbClr val="85200C"/>
                </a:solidFill>
              </a:rPr>
              <a:t>技術升級</a:t>
            </a:r>
            <a:endParaRPr lang="zh-CN" altLang="en-US" sz="2400">
              <a:solidFill>
                <a:srgbClr val="85200C"/>
              </a:solidFill>
            </a:endParaRPr>
          </a:p>
        </p:txBody>
      </p:sp>
      <p:sp>
        <p:nvSpPr>
          <p:cNvPr id="87" name="Google Shape;87;p18"/>
          <p:cNvSpPr txBox="1"/>
          <p:nvPr/>
        </p:nvSpPr>
        <p:spPr>
          <a:xfrm>
            <a:off x="328967" y="1751906"/>
            <a:ext cx="10924800" cy="4154943"/>
          </a:xfrm>
          <a:prstGeom prst="rect">
            <a:avLst/>
          </a:prstGeom>
          <a:noFill/>
          <a:ln>
            <a:noFill/>
          </a:ln>
        </p:spPr>
        <p:txBody>
          <a:bodyPr spcFirstLastPara="1" wrap="square" lIns="121900" tIns="121900" rIns="121900" bIns="121900" anchor="t" anchorCtr="0">
            <a:spAutoFit/>
          </a:bodyPr>
          <a:lstStyle/>
          <a:p>
            <a:r>
              <a:rPr lang="zh-HK" altLang="en-US" sz="2200" dirty="0">
                <a:solidFill>
                  <a:srgbClr val="85200C"/>
                </a:solidFill>
              </a:rPr>
              <a:t>現有的技術下過於依賴人工，可改用</a:t>
            </a:r>
            <a:r>
              <a:rPr lang="zh-HK" altLang="en-US" sz="2200" dirty="0">
                <a:solidFill>
                  <a:srgbClr val="CC4125"/>
                </a:solidFill>
              </a:rPr>
              <a:t>物聯網技術</a:t>
            </a:r>
            <a:r>
              <a:rPr lang="zh-HK" altLang="en-US" sz="2200" dirty="0">
                <a:solidFill>
                  <a:srgbClr val="85200C"/>
                </a:solidFill>
              </a:rPr>
              <a:t>完成</a:t>
            </a:r>
            <a:r>
              <a:rPr lang="en-US" altLang="zh-HK" sz="2200" dirty="0">
                <a:solidFill>
                  <a:srgbClr val="85200C"/>
                </a:solidFill>
              </a:rPr>
              <a:t>,</a:t>
            </a:r>
            <a:r>
              <a:rPr lang="zh-HK" altLang="en-US" sz="2200" dirty="0">
                <a:solidFill>
                  <a:srgbClr val="85200C"/>
                </a:solidFill>
              </a:rPr>
              <a:t>提高準確性</a:t>
            </a:r>
            <a:endParaRPr lang="zh-CN" altLang="en-US" sz="2200">
              <a:solidFill>
                <a:srgbClr val="85200C"/>
              </a:solidFill>
            </a:endParaRPr>
          </a:p>
          <a:p>
            <a:endParaRPr sz="2400" dirty="0">
              <a:solidFill>
                <a:schemeClr val="dk1"/>
              </a:solidFill>
            </a:endParaRPr>
          </a:p>
          <a:p>
            <a:r>
              <a:rPr lang="zh-HK" altLang="en-US" sz="2000" dirty="0">
                <a:solidFill>
                  <a:srgbClr val="85200C"/>
                </a:solidFill>
              </a:rPr>
              <a:t>效率方面：</a:t>
            </a:r>
            <a:r>
              <a:rPr lang="zh-HK" altLang="en-US" sz="2000" dirty="0">
                <a:solidFill>
                  <a:schemeClr val="dk1"/>
                </a:solidFill>
              </a:rPr>
              <a:t>農業物聯網使農民能夠實時監控他們輕鬆生產的作物</a:t>
            </a:r>
            <a:r>
              <a:rPr lang="en-US" altLang="zh-HK" sz="2000" dirty="0">
                <a:solidFill>
                  <a:schemeClr val="dk1"/>
                </a:solidFill>
              </a:rPr>
              <a:t>. </a:t>
            </a:r>
            <a:r>
              <a:rPr lang="zh-HK" altLang="en-US" sz="2000" dirty="0">
                <a:solidFill>
                  <a:schemeClr val="dk1"/>
                </a:solidFill>
              </a:rPr>
              <a:t>他們獲得洞察力，幫助他們在問題發生之前更快地預測問題</a:t>
            </a:r>
            <a:r>
              <a:rPr lang="en-US" altLang="zh-HK" sz="2000" dirty="0">
                <a:solidFill>
                  <a:schemeClr val="dk1"/>
                </a:solidFill>
              </a:rPr>
              <a:t>. </a:t>
            </a:r>
            <a:r>
              <a:rPr lang="zh-HK" altLang="en-US" sz="2000" dirty="0">
                <a:solidFill>
                  <a:schemeClr val="dk1"/>
                </a:solidFill>
              </a:rPr>
              <a:t>熟悉農作物後，產品更有可能更快、更容易進入市場。</a:t>
            </a:r>
            <a:endParaRPr lang="zh-CN" altLang="en-US" sz="2000">
              <a:solidFill>
                <a:schemeClr val="dk1"/>
              </a:solidFill>
            </a:endParaRPr>
          </a:p>
          <a:p>
            <a:endParaRPr sz="2400" dirty="0">
              <a:solidFill>
                <a:schemeClr val="dk1"/>
              </a:solidFill>
            </a:endParaRPr>
          </a:p>
          <a:p>
            <a:r>
              <a:rPr lang="zh-HK" altLang="en-US" sz="2000" dirty="0">
                <a:solidFill>
                  <a:srgbClr val="85200C"/>
                </a:solidFill>
              </a:rPr>
              <a:t>成本方面：</a:t>
            </a:r>
            <a:r>
              <a:rPr lang="zh-HK" altLang="en-US" sz="2000" dirty="0">
                <a:solidFill>
                  <a:schemeClr val="dk1"/>
                </a:solidFill>
              </a:rPr>
              <a:t>運營成本低；資源消耗</a:t>
            </a:r>
            <a:r>
              <a:rPr lang="en-US" altLang="zh-HK" sz="2000" dirty="0">
                <a:solidFill>
                  <a:schemeClr val="dk1"/>
                </a:solidFill>
              </a:rPr>
              <a:t>, </a:t>
            </a:r>
            <a:r>
              <a:rPr lang="zh-HK" altLang="en-US" sz="2000" dirty="0">
                <a:solidFill>
                  <a:schemeClr val="dk1"/>
                </a:solidFill>
              </a:rPr>
              <a:t>運營成本</a:t>
            </a:r>
            <a:r>
              <a:rPr lang="en-US" altLang="zh-HK" sz="2000" dirty="0">
                <a:solidFill>
                  <a:schemeClr val="dk1"/>
                </a:solidFill>
              </a:rPr>
              <a:t>, </a:t>
            </a:r>
            <a:r>
              <a:rPr lang="zh-HK" altLang="en-US" sz="2000" dirty="0">
                <a:solidFill>
                  <a:schemeClr val="dk1"/>
                </a:solidFill>
              </a:rPr>
              <a:t>透過自動化農作物種植過程可以顯著減少人為錯誤</a:t>
            </a:r>
            <a:r>
              <a:rPr lang="en-US" altLang="zh-HK" sz="2000" dirty="0">
                <a:solidFill>
                  <a:schemeClr val="dk1"/>
                </a:solidFill>
              </a:rPr>
              <a:t>, </a:t>
            </a:r>
            <a:r>
              <a:rPr lang="zh-HK" altLang="en-US" sz="2000" dirty="0">
                <a:solidFill>
                  <a:schemeClr val="dk1"/>
                </a:solidFill>
              </a:rPr>
              <a:t>受傷</a:t>
            </a:r>
            <a:r>
              <a:rPr lang="en-US" altLang="zh-HK" sz="2000" dirty="0">
                <a:solidFill>
                  <a:schemeClr val="dk1"/>
                </a:solidFill>
              </a:rPr>
              <a:t>, </a:t>
            </a:r>
            <a:r>
              <a:rPr lang="zh-HK" altLang="en-US" sz="2000" dirty="0">
                <a:solidFill>
                  <a:schemeClr val="dk1"/>
                </a:solidFill>
              </a:rPr>
              <a:t>和增加收穫。</a:t>
            </a:r>
            <a:endParaRPr lang="zh-CN" altLang="en-US" sz="2000">
              <a:solidFill>
                <a:schemeClr val="dk1"/>
              </a:solidFill>
            </a:endParaRPr>
          </a:p>
          <a:p>
            <a:endParaRPr lang="zh-CN" altLang="en-US" sz="2000">
              <a:solidFill>
                <a:schemeClr val="dk1"/>
              </a:solidFill>
            </a:endParaRPr>
          </a:p>
          <a:p>
            <a:r>
              <a:rPr lang="zh-HK" altLang="en-US" sz="2000" dirty="0">
                <a:solidFill>
                  <a:srgbClr val="85200C"/>
                </a:solidFill>
              </a:rPr>
              <a:t>資源節約</a:t>
            </a:r>
            <a:r>
              <a:rPr lang="en-US" altLang="zh-HK" sz="2000" dirty="0">
                <a:solidFill>
                  <a:srgbClr val="85200C"/>
                </a:solidFill>
              </a:rPr>
              <a:t>:</a:t>
            </a:r>
            <a:r>
              <a:rPr lang="zh-HK" altLang="en-US" sz="2000" dirty="0">
                <a:solidFill>
                  <a:schemeClr val="dk1"/>
                </a:solidFill>
              </a:rPr>
              <a:t> 基於物聯網的精準農業</a:t>
            </a:r>
            <a:r>
              <a:rPr lang="en-US" altLang="zh-HK" sz="2000" dirty="0">
                <a:solidFill>
                  <a:schemeClr val="dk1"/>
                </a:solidFill>
              </a:rPr>
              <a:t>, </a:t>
            </a:r>
            <a:r>
              <a:rPr lang="zh-HK" altLang="en-US" sz="2000" dirty="0">
                <a:solidFill>
                  <a:schemeClr val="dk1"/>
                </a:solidFill>
              </a:rPr>
              <a:t>水等資源</a:t>
            </a:r>
            <a:r>
              <a:rPr lang="en-US" altLang="zh-HK" sz="2000" dirty="0">
                <a:solidFill>
                  <a:schemeClr val="dk1"/>
                </a:solidFill>
              </a:rPr>
              <a:t>, </a:t>
            </a:r>
            <a:r>
              <a:rPr lang="zh-HK" altLang="en-US" sz="2000" dirty="0">
                <a:solidFill>
                  <a:schemeClr val="dk1"/>
                </a:solidFill>
              </a:rPr>
              <a:t>活化</a:t>
            </a:r>
            <a:r>
              <a:rPr lang="en-US" altLang="zh-HK" sz="2000" dirty="0">
                <a:solidFill>
                  <a:schemeClr val="dk1"/>
                </a:solidFill>
              </a:rPr>
              <a:t>, </a:t>
            </a:r>
            <a:r>
              <a:rPr lang="zh-HK" altLang="en-US" sz="2000" dirty="0">
                <a:solidFill>
                  <a:schemeClr val="dk1"/>
                </a:solidFill>
              </a:rPr>
              <a:t>可以根據現場感測器的數據準確分配適量的土地來優化土地。</a:t>
            </a:r>
            <a:endParaRPr lang="zh-CN" altLang="en-US" sz="2000">
              <a:solidFill>
                <a:schemeClr val="dk1"/>
              </a:solidFill>
            </a:endParaRPr>
          </a:p>
          <a:p>
            <a:endParaRPr lang="zh-CN" altLang="en-US" sz="2000">
              <a:solidFill>
                <a:schemeClr val="dk1"/>
              </a:solidFill>
            </a:endParaRPr>
          </a:p>
          <a:p>
            <a:r>
              <a:rPr lang="zh-HK" altLang="en-US" sz="2000" dirty="0">
                <a:solidFill>
                  <a:srgbClr val="85200C"/>
                </a:solidFill>
              </a:rPr>
              <a:t>便利性：</a:t>
            </a:r>
            <a:r>
              <a:rPr lang="zh-HK" altLang="en-US" sz="2000" dirty="0">
                <a:solidFill>
                  <a:schemeClr val="dk1"/>
                </a:solidFill>
              </a:rPr>
              <a:t>手機上便可操作、監視及控制整個農場。</a:t>
            </a:r>
            <a:endParaRPr lang="zh-CN" altLang="en-US" sz="2000"/>
          </a:p>
        </p:txBody>
      </p:sp>
      <p:sp>
        <p:nvSpPr>
          <p:cNvPr id="3" name="文字方塊 2">
            <a:extLst>
              <a:ext uri="{FF2B5EF4-FFF2-40B4-BE49-F238E27FC236}">
                <a16:creationId xmlns:a16="http://schemas.microsoft.com/office/drawing/2014/main" id="{C714F3EA-8047-35B0-D16C-3D8DAC5389CF}"/>
              </a:ext>
            </a:extLst>
          </p:cNvPr>
          <p:cNvSpPr txBox="1"/>
          <p:nvPr/>
        </p:nvSpPr>
        <p:spPr>
          <a:xfrm>
            <a:off x="328967" y="365483"/>
            <a:ext cx="6097022" cy="523220"/>
          </a:xfrm>
          <a:prstGeom prst="rect">
            <a:avLst/>
          </a:prstGeom>
          <a:noFill/>
        </p:spPr>
        <p:txBody>
          <a:bodyPr wrap="square">
            <a:spAutoFit/>
          </a:bodyPr>
          <a:lstStyle/>
          <a:p>
            <a:r>
              <a:rPr lang="en-US" altLang="zh-HK" sz="2800" dirty="0"/>
              <a:t>1.3</a:t>
            </a:r>
            <a:r>
              <a:rPr lang="zh-HK" altLang="en-US" sz="2800" dirty="0"/>
              <a:t>技術優勢</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图片 1">
            <a:extLst>
              <a:ext uri="{FF2B5EF4-FFF2-40B4-BE49-F238E27FC236}">
                <a16:creationId xmlns:a16="http://schemas.microsoft.com/office/drawing/2014/main" id="{D505AE9C-87EF-F790-81FF-C0450ADD9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 y="0"/>
            <a:ext cx="12195187" cy="6858000"/>
          </a:xfrm>
          <a:prstGeom prst="rect">
            <a:avLst/>
          </a:prstGeom>
        </p:spPr>
      </p:pic>
      <p:sp>
        <p:nvSpPr>
          <p:cNvPr id="92" name="Google Shape;92;p19"/>
          <p:cNvSpPr txBox="1">
            <a:spLocks noGrp="1"/>
          </p:cNvSpPr>
          <p:nvPr>
            <p:ph type="title"/>
          </p:nvPr>
        </p:nvSpPr>
        <p:spPr>
          <a:xfrm>
            <a:off x="384400" y="314067"/>
            <a:ext cx="11423200" cy="1112000"/>
          </a:xfrm>
          <a:prstGeom prst="rect">
            <a:avLst/>
          </a:prstGeom>
        </p:spPr>
        <p:txBody>
          <a:bodyPr spcFirstLastPara="1" vert="horz" wrap="square" lIns="121900" tIns="121900" rIns="121900" bIns="121900" rtlCol="0" anchor="t" anchorCtr="0">
            <a:noAutofit/>
          </a:bodyPr>
          <a:lstStyle/>
          <a:p>
            <a:pPr>
              <a:lnSpc>
                <a:spcPct val="115000"/>
              </a:lnSpc>
              <a:spcBef>
                <a:spcPts val="800"/>
              </a:spcBef>
              <a:buClr>
                <a:schemeClr val="dk1"/>
              </a:buClr>
              <a:buSzPts val="990"/>
            </a:pPr>
            <a:r>
              <a:rPr lang="en-US" altLang="zh-CN" sz="2800">
                <a:solidFill>
                  <a:srgbClr val="000000"/>
                </a:solidFill>
              </a:rPr>
              <a:t>1.4</a:t>
            </a:r>
            <a:r>
              <a:rPr lang="zh-CN" altLang="en-US" sz="2800">
                <a:solidFill>
                  <a:srgbClr val="000000"/>
                </a:solidFill>
              </a:rPr>
              <a:t>技術應用</a:t>
            </a:r>
            <a:endParaRPr lang="zh-CN" altLang="en-US" sz="3360"/>
          </a:p>
        </p:txBody>
      </p:sp>
      <p:sp>
        <p:nvSpPr>
          <p:cNvPr id="93" name="Google Shape;93;p19"/>
          <p:cNvSpPr txBox="1">
            <a:spLocks noGrp="1"/>
          </p:cNvSpPr>
          <p:nvPr>
            <p:ph type="body" idx="1"/>
          </p:nvPr>
        </p:nvSpPr>
        <p:spPr>
          <a:xfrm>
            <a:off x="384400" y="1159877"/>
            <a:ext cx="11989533" cy="5084723"/>
          </a:xfrm>
          <a:prstGeom prst="rect">
            <a:avLst/>
          </a:prstGeom>
        </p:spPr>
        <p:txBody>
          <a:bodyPr spcFirstLastPara="1" vert="horz" wrap="square" lIns="121900" tIns="121900" rIns="121900" bIns="121900" rtlCol="0" anchor="t" anchorCtr="0">
            <a:normAutofit/>
          </a:bodyPr>
          <a:lstStyle/>
          <a:p>
            <a:pPr marL="0" indent="0">
              <a:lnSpc>
                <a:spcPct val="125000"/>
              </a:lnSpc>
              <a:spcBef>
                <a:spcPts val="2400"/>
              </a:spcBef>
              <a:buClr>
                <a:schemeClr val="dk1"/>
              </a:buClr>
              <a:buSzPts val="1100"/>
              <a:buNone/>
            </a:pPr>
            <a:r>
              <a:rPr lang="zh-HK" altLang="en-US" sz="2000" dirty="0">
                <a:solidFill>
                  <a:srgbClr val="85200C"/>
                </a:solidFill>
              </a:rPr>
              <a:t>具體應用場景或案例</a:t>
            </a:r>
            <a:endParaRPr lang="zh-CN" altLang="en-US" sz="2000">
              <a:solidFill>
                <a:srgbClr val="85200C"/>
              </a:solidFill>
            </a:endParaRPr>
          </a:p>
          <a:p>
            <a:pPr marL="0" indent="0">
              <a:spcBef>
                <a:spcPts val="1600"/>
              </a:spcBef>
              <a:buClr>
                <a:schemeClr val="dk1"/>
              </a:buClr>
              <a:buSzPts val="1100"/>
              <a:buNone/>
            </a:pPr>
            <a:r>
              <a:rPr lang="zh-HK" altLang="en-US" sz="1600" dirty="0">
                <a:solidFill>
                  <a:srgbClr val="000000"/>
                </a:solidFill>
              </a:rPr>
              <a:t>物聯網</a:t>
            </a:r>
            <a:r>
              <a:rPr lang="en-US" altLang="zh-HK" sz="1600" dirty="0">
                <a:solidFill>
                  <a:srgbClr val="000000"/>
                </a:solidFill>
              </a:rPr>
              <a:t>(Internet of Things, IoT)</a:t>
            </a:r>
            <a:r>
              <a:rPr lang="zh-HK" altLang="en-US" sz="1600" dirty="0">
                <a:solidFill>
                  <a:srgbClr val="000000"/>
                </a:solidFill>
              </a:rPr>
              <a:t>的技術應用非常廣泛</a:t>
            </a:r>
            <a:r>
              <a:rPr lang="en-US" altLang="zh-HK" sz="1600" dirty="0">
                <a:solidFill>
                  <a:srgbClr val="000000"/>
                </a:solidFill>
              </a:rPr>
              <a:t>,</a:t>
            </a:r>
            <a:r>
              <a:rPr lang="zh-HK" altLang="en-US" sz="1600" dirty="0">
                <a:solidFill>
                  <a:srgbClr val="000000"/>
                </a:solidFill>
              </a:rPr>
              <a:t>可以</a:t>
            </a:r>
            <a:r>
              <a:rPr lang="zh-HK" altLang="en-US" sz="1600" dirty="0">
                <a:solidFill>
                  <a:schemeClr val="dk1"/>
                </a:solidFill>
              </a:rPr>
              <a:t>應用</a:t>
            </a:r>
            <a:r>
              <a:rPr lang="zh-HK" altLang="en-US" sz="1600" dirty="0">
                <a:solidFill>
                  <a:srgbClr val="000000"/>
                </a:solidFill>
              </a:rPr>
              <a:t>在以下幾個場景</a:t>
            </a:r>
            <a:endParaRPr sz="1600" dirty="0">
              <a:solidFill>
                <a:srgbClr val="000000"/>
              </a:solidFill>
            </a:endParaRPr>
          </a:p>
          <a:p>
            <a:pPr marL="0" indent="0">
              <a:buClr>
                <a:schemeClr val="dk1"/>
              </a:buClr>
              <a:buSzPts val="1100"/>
              <a:buNone/>
            </a:pPr>
            <a:endParaRPr sz="1800" dirty="0">
              <a:solidFill>
                <a:schemeClr val="dk1"/>
              </a:solidFill>
            </a:endParaRPr>
          </a:p>
          <a:p>
            <a:pPr marL="0" indent="0">
              <a:buClr>
                <a:schemeClr val="dk1"/>
              </a:buClr>
              <a:buSzPts val="1100"/>
              <a:buNone/>
            </a:pPr>
            <a:r>
              <a:rPr lang="zh-HK" altLang="en-US" sz="2000" dirty="0">
                <a:solidFill>
                  <a:srgbClr val="85200C"/>
                </a:solidFill>
              </a:rPr>
              <a:t>智慧家居</a:t>
            </a:r>
            <a:r>
              <a:rPr lang="en-US" altLang="zh-HK" sz="2000" dirty="0">
                <a:solidFill>
                  <a:srgbClr val="85200C"/>
                </a:solidFill>
              </a:rPr>
              <a:t>:</a:t>
            </a:r>
            <a:endParaRPr lang="zh-CN" altLang="en-US" sz="2000">
              <a:solidFill>
                <a:srgbClr val="85200C"/>
              </a:solidFill>
            </a:endParaRPr>
          </a:p>
          <a:p>
            <a:pPr marL="0" indent="0">
              <a:lnSpc>
                <a:spcPct val="120000"/>
              </a:lnSpc>
              <a:buClr>
                <a:schemeClr val="dk1"/>
              </a:buClr>
              <a:buSzPts val="1100"/>
              <a:buNone/>
            </a:pPr>
            <a:r>
              <a:rPr lang="zh-HK" altLang="en-US" sz="1600" dirty="0">
                <a:solidFill>
                  <a:schemeClr val="dk1"/>
                </a:solidFill>
              </a:rPr>
              <a:t>可以讓普通的家庭電器</a:t>
            </a:r>
            <a:r>
              <a:rPr lang="en-US" altLang="zh-HK" sz="1600" dirty="0">
                <a:solidFill>
                  <a:schemeClr val="dk1"/>
                </a:solidFill>
              </a:rPr>
              <a:t>,</a:t>
            </a:r>
            <a:r>
              <a:rPr lang="zh-HK" altLang="en-US" sz="1600" b="1" dirty="0">
                <a:solidFill>
                  <a:schemeClr val="dk1"/>
                </a:solidFill>
              </a:rPr>
              <a:t>具備遠程控制功能</a:t>
            </a:r>
            <a:r>
              <a:rPr lang="en-US" altLang="zh-HK" sz="1600" b="1" dirty="0">
                <a:solidFill>
                  <a:schemeClr val="dk1"/>
                </a:solidFill>
              </a:rPr>
              <a:t>,</a:t>
            </a:r>
            <a:r>
              <a:rPr lang="zh-HK" altLang="en-US" sz="1600" dirty="0">
                <a:solidFill>
                  <a:schemeClr val="dk1"/>
                </a:solidFill>
              </a:rPr>
              <a:t>實現家電、照明、安防自動化控制</a:t>
            </a:r>
            <a:r>
              <a:rPr lang="en-US" altLang="zh-HK" sz="1600" dirty="0">
                <a:solidFill>
                  <a:schemeClr val="dk1"/>
                </a:solidFill>
              </a:rPr>
              <a:t>,</a:t>
            </a:r>
            <a:r>
              <a:rPr lang="zh-HK" altLang="en-US" sz="1600" dirty="0">
                <a:solidFill>
                  <a:schemeClr val="dk1"/>
                </a:solidFill>
              </a:rPr>
              <a:t>提高生活便利性和居家安全性。</a:t>
            </a:r>
          </a:p>
          <a:p>
            <a:pPr marL="0" indent="0">
              <a:lnSpc>
                <a:spcPct val="120000"/>
              </a:lnSpc>
              <a:buClr>
                <a:schemeClr val="dk1"/>
              </a:buClr>
              <a:buSzPts val="1100"/>
              <a:buNone/>
            </a:pPr>
            <a:r>
              <a:rPr lang="en-US" altLang="zh-HK" sz="1600" dirty="0">
                <a:solidFill>
                  <a:schemeClr val="dk1"/>
                </a:solidFill>
              </a:rPr>
              <a:t>1.</a:t>
            </a:r>
            <a:r>
              <a:rPr lang="zh-HK" altLang="en-US" sz="1600" dirty="0">
                <a:solidFill>
                  <a:schemeClr val="dk1"/>
                </a:solidFill>
              </a:rPr>
              <a:t>家電自動化</a:t>
            </a:r>
            <a:r>
              <a:rPr lang="en-US" altLang="zh-HK" sz="1600" dirty="0">
                <a:solidFill>
                  <a:schemeClr val="dk1"/>
                </a:solidFill>
              </a:rPr>
              <a:t>:</a:t>
            </a:r>
            <a:r>
              <a:rPr lang="zh-HK" altLang="en-US" sz="1600" dirty="0">
                <a:solidFill>
                  <a:schemeClr val="dk1"/>
                </a:solidFill>
              </a:rPr>
              <a:t>可遠程控制燈光、空調、門窗等家庭設備。</a:t>
            </a:r>
            <a:endParaRPr lang="zh-CN" altLang="en-US" sz="1600">
              <a:solidFill>
                <a:schemeClr val="dk1"/>
              </a:solidFill>
            </a:endParaRPr>
          </a:p>
          <a:p>
            <a:pPr marL="0" indent="0">
              <a:lnSpc>
                <a:spcPct val="120000"/>
              </a:lnSpc>
              <a:buClr>
                <a:schemeClr val="dk1"/>
              </a:buClr>
              <a:buSzPts val="1100"/>
              <a:buNone/>
            </a:pPr>
            <a:r>
              <a:rPr lang="en-US" altLang="zh-HK" sz="1600" dirty="0">
                <a:solidFill>
                  <a:schemeClr val="dk1"/>
                </a:solidFill>
              </a:rPr>
              <a:t>2.</a:t>
            </a:r>
            <a:r>
              <a:rPr lang="zh-HK" altLang="en-US" sz="1600" dirty="0">
                <a:solidFill>
                  <a:schemeClr val="dk1"/>
                </a:solidFill>
              </a:rPr>
              <a:t>安全監控</a:t>
            </a:r>
            <a:r>
              <a:rPr lang="en-US" altLang="zh-HK" sz="1600" dirty="0">
                <a:solidFill>
                  <a:schemeClr val="dk1"/>
                </a:solidFill>
              </a:rPr>
              <a:t>:</a:t>
            </a:r>
            <a:r>
              <a:rPr lang="zh-HK" altLang="en-US" sz="1600" dirty="0">
                <a:solidFill>
                  <a:schemeClr val="dk1"/>
                </a:solidFill>
              </a:rPr>
              <a:t>配備攝像頭、門磁等設備</a:t>
            </a:r>
            <a:r>
              <a:rPr lang="en-US" altLang="zh-HK" sz="1600" dirty="0">
                <a:solidFill>
                  <a:schemeClr val="dk1"/>
                </a:solidFill>
              </a:rPr>
              <a:t>,</a:t>
            </a:r>
            <a:r>
              <a:rPr lang="zh-HK" altLang="en-US" sz="1600" dirty="0">
                <a:solidFill>
                  <a:schemeClr val="dk1"/>
                </a:solidFill>
              </a:rPr>
              <a:t>提供安全預警和遠程監控功能。</a:t>
            </a:r>
            <a:endParaRPr lang="zh-CN" altLang="en-US" sz="1600">
              <a:solidFill>
                <a:schemeClr val="dk1"/>
              </a:solidFill>
            </a:endParaRPr>
          </a:p>
          <a:p>
            <a:pPr marL="0" indent="0">
              <a:lnSpc>
                <a:spcPct val="120000"/>
              </a:lnSpc>
              <a:buClr>
                <a:schemeClr val="dk1"/>
              </a:buClr>
              <a:buSzPts val="1100"/>
              <a:buNone/>
            </a:pPr>
            <a:r>
              <a:rPr lang="en-US" altLang="zh-HK" sz="1600" dirty="0">
                <a:solidFill>
                  <a:schemeClr val="dk1"/>
                </a:solidFill>
              </a:rPr>
              <a:t>3.</a:t>
            </a:r>
            <a:r>
              <a:rPr lang="zh-HK" altLang="en-US" sz="1600" dirty="0">
                <a:solidFill>
                  <a:schemeClr val="dk1"/>
                </a:solidFill>
              </a:rPr>
              <a:t>健康管理</a:t>
            </a:r>
            <a:r>
              <a:rPr lang="en-US" altLang="zh-HK" sz="1600" dirty="0">
                <a:solidFill>
                  <a:schemeClr val="dk1"/>
                </a:solidFill>
              </a:rPr>
              <a:t>:</a:t>
            </a:r>
            <a:r>
              <a:rPr lang="zh-HK" altLang="en-US" sz="1600" dirty="0">
                <a:solidFill>
                  <a:schemeClr val="dk1"/>
                </a:solidFill>
              </a:rPr>
              <a:t>結合可穿戴設備</a:t>
            </a:r>
            <a:r>
              <a:rPr lang="en-US" altLang="zh-HK" sz="1600" dirty="0">
                <a:solidFill>
                  <a:schemeClr val="dk1"/>
                </a:solidFill>
              </a:rPr>
              <a:t>,</a:t>
            </a:r>
            <a:r>
              <a:rPr lang="zh-HK" altLang="en-US" sz="1600" dirty="0">
                <a:solidFill>
                  <a:schemeClr val="dk1"/>
                </a:solidFill>
              </a:rPr>
              <a:t>實現對家庭成員健康狀況的監測。</a:t>
            </a:r>
            <a:endParaRPr lang="zh-CN" altLang="en-US" sz="1600">
              <a:solidFill>
                <a:schemeClr val="dk1"/>
              </a:solidFill>
            </a:endParaRPr>
          </a:p>
          <a:p>
            <a:pPr marL="0" indent="0">
              <a:buClr>
                <a:schemeClr val="dk1"/>
              </a:buClr>
              <a:buSzPts val="1100"/>
              <a:buNone/>
            </a:pPr>
            <a:endParaRPr sz="1600" dirty="0">
              <a:solidFill>
                <a:schemeClr val="dk1"/>
              </a:solidFill>
            </a:endParaRPr>
          </a:p>
          <a:p>
            <a:pPr marL="0" indent="0">
              <a:buClr>
                <a:schemeClr val="dk1"/>
              </a:buClr>
              <a:buSzPts val="1100"/>
              <a:buNone/>
            </a:pPr>
            <a:r>
              <a:rPr lang="zh-HK" altLang="en-US" sz="2000" dirty="0">
                <a:solidFill>
                  <a:srgbClr val="85200C"/>
                </a:solidFill>
              </a:rPr>
              <a:t>智慧城市</a:t>
            </a:r>
            <a:r>
              <a:rPr lang="en-US" altLang="zh-HK" sz="2000" dirty="0">
                <a:solidFill>
                  <a:srgbClr val="85200C"/>
                </a:solidFill>
              </a:rPr>
              <a:t>:</a:t>
            </a:r>
            <a:endParaRPr lang="zh-CN" altLang="en-US" sz="2000">
              <a:solidFill>
                <a:srgbClr val="85200C"/>
              </a:solidFill>
            </a:endParaRPr>
          </a:p>
          <a:p>
            <a:pPr marL="0" indent="0">
              <a:lnSpc>
                <a:spcPct val="120000"/>
              </a:lnSpc>
              <a:buClr>
                <a:schemeClr val="dk1"/>
              </a:buClr>
              <a:buSzPts val="1100"/>
              <a:buNone/>
            </a:pPr>
            <a:r>
              <a:rPr lang="zh-HK" altLang="en-US" sz="1600" dirty="0">
                <a:solidFill>
                  <a:srgbClr val="000000"/>
                </a:solidFill>
              </a:rPr>
              <a:t>物聯網技術可應用於城市管理的各個領域</a:t>
            </a:r>
            <a:r>
              <a:rPr lang="en-US" altLang="zh-HK" sz="1600" dirty="0">
                <a:solidFill>
                  <a:srgbClr val="000000"/>
                </a:solidFill>
              </a:rPr>
              <a:t>,</a:t>
            </a:r>
            <a:r>
              <a:rPr lang="zh-HK" altLang="en-US" sz="1600" dirty="0">
                <a:solidFill>
                  <a:srgbClr val="000000"/>
                </a:solidFill>
              </a:rPr>
              <a:t>如交通、能源、環境監測、公共服務等</a:t>
            </a:r>
            <a:r>
              <a:rPr lang="en-US" altLang="zh-HK" sz="1600" dirty="0">
                <a:solidFill>
                  <a:srgbClr val="000000"/>
                </a:solidFill>
              </a:rPr>
              <a:t>,</a:t>
            </a:r>
            <a:r>
              <a:rPr lang="zh-HK" altLang="en-US" sz="1600" dirty="0">
                <a:solidFill>
                  <a:srgbClr val="000000"/>
                </a:solidFill>
              </a:rPr>
              <a:t>實現城市的智慧化管理。</a:t>
            </a:r>
            <a:endParaRPr lang="zh-CN" altLang="en-US" sz="1600">
              <a:solidFill>
                <a:srgbClr val="000000"/>
              </a:solidFill>
            </a:endParaRPr>
          </a:p>
          <a:p>
            <a:pPr marL="0" indent="0">
              <a:lnSpc>
                <a:spcPct val="120000"/>
              </a:lnSpc>
              <a:buClr>
                <a:schemeClr val="dk1"/>
              </a:buClr>
              <a:buSzPts val="1100"/>
              <a:buNone/>
            </a:pPr>
            <a:r>
              <a:rPr lang="en-US" altLang="zh-HK" sz="1600" dirty="0">
                <a:solidFill>
                  <a:srgbClr val="000000"/>
                </a:solidFill>
              </a:rPr>
              <a:t>1.</a:t>
            </a:r>
            <a:r>
              <a:rPr lang="zh-HK" altLang="en-US" sz="1600" dirty="0">
                <a:solidFill>
                  <a:srgbClr val="000000"/>
                </a:solidFill>
              </a:rPr>
              <a:t>智能交通管理</a:t>
            </a:r>
            <a:r>
              <a:rPr lang="en-US" altLang="zh-HK" sz="1600" dirty="0">
                <a:solidFill>
                  <a:srgbClr val="000000"/>
                </a:solidFill>
              </a:rPr>
              <a:t>:</a:t>
            </a:r>
            <a:r>
              <a:rPr lang="zh-HK" altLang="en-US" sz="1600" dirty="0">
                <a:solidFill>
                  <a:srgbClr val="000000"/>
                </a:solidFill>
              </a:rPr>
              <a:t>利用物聯網技術監測道路交通狀況</a:t>
            </a:r>
            <a:r>
              <a:rPr lang="en-US" altLang="zh-HK" sz="1600" dirty="0">
                <a:solidFill>
                  <a:srgbClr val="000000"/>
                </a:solidFill>
              </a:rPr>
              <a:t>,</a:t>
            </a:r>
            <a:r>
              <a:rPr lang="zh-HK" altLang="en-US" sz="1600" dirty="0">
                <a:solidFill>
                  <a:srgbClr val="000000"/>
                </a:solidFill>
              </a:rPr>
              <a:t>實時調整信號燈、引導駕駛者繞行等。</a:t>
            </a:r>
            <a:endParaRPr lang="zh-CN" altLang="en-US" sz="1600">
              <a:solidFill>
                <a:srgbClr val="000000"/>
              </a:solidFill>
            </a:endParaRPr>
          </a:p>
          <a:p>
            <a:pPr marL="0" indent="0">
              <a:lnSpc>
                <a:spcPct val="120000"/>
              </a:lnSpc>
              <a:buClr>
                <a:schemeClr val="dk1"/>
              </a:buClr>
              <a:buSzPts val="1100"/>
              <a:buNone/>
            </a:pPr>
            <a:r>
              <a:rPr lang="en-US" altLang="zh-HK" sz="1600" dirty="0">
                <a:solidFill>
                  <a:srgbClr val="000000"/>
                </a:solidFill>
              </a:rPr>
              <a:t>2.</a:t>
            </a:r>
            <a:r>
              <a:rPr lang="zh-HK" altLang="en-US" sz="1600" dirty="0">
                <a:solidFill>
                  <a:srgbClr val="000000"/>
                </a:solidFill>
              </a:rPr>
              <a:t>智能環境監測</a:t>
            </a:r>
            <a:r>
              <a:rPr lang="en-US" altLang="zh-HK" sz="1600" dirty="0">
                <a:solidFill>
                  <a:srgbClr val="000000"/>
                </a:solidFill>
              </a:rPr>
              <a:t>:</a:t>
            </a:r>
            <a:r>
              <a:rPr lang="zh-HK" altLang="en-US" sz="1600" dirty="0">
                <a:solidFill>
                  <a:srgbClr val="000000"/>
                </a:solidFill>
              </a:rPr>
              <a:t>部署環境傳感器</a:t>
            </a:r>
            <a:r>
              <a:rPr lang="en-US" altLang="zh-HK" sz="1600" dirty="0">
                <a:solidFill>
                  <a:srgbClr val="000000"/>
                </a:solidFill>
              </a:rPr>
              <a:t>,</a:t>
            </a:r>
            <a:r>
              <a:rPr lang="zh-HK" altLang="en-US" sz="1600" dirty="0">
                <a:solidFill>
                  <a:srgbClr val="000000"/>
                </a:solidFill>
              </a:rPr>
              <a:t>實時監測空氣質量、噪音水平</a:t>
            </a:r>
            <a:r>
              <a:rPr lang="en-US" altLang="zh-HK" sz="1600" dirty="0">
                <a:solidFill>
                  <a:srgbClr val="000000"/>
                </a:solidFill>
              </a:rPr>
              <a:t>,</a:t>
            </a:r>
            <a:r>
              <a:rPr lang="zh-HK" altLang="en-US" sz="1600" dirty="0">
                <a:solidFill>
                  <a:srgbClr val="000000"/>
                </a:solidFill>
              </a:rPr>
              <a:t>提供環境數據分析。</a:t>
            </a:r>
            <a:endParaRPr lang="zh-CN" altLang="en-US" sz="1600">
              <a:solidFill>
                <a:srgbClr val="000000"/>
              </a:solidFill>
            </a:endParaRPr>
          </a:p>
          <a:p>
            <a:pPr marL="0" indent="0">
              <a:lnSpc>
                <a:spcPct val="120000"/>
              </a:lnSpc>
              <a:buClr>
                <a:schemeClr val="dk1"/>
              </a:buClr>
              <a:buSzPts val="1100"/>
              <a:buNone/>
            </a:pPr>
            <a:r>
              <a:rPr lang="en-US" altLang="zh-HK" sz="1600" dirty="0">
                <a:solidFill>
                  <a:srgbClr val="000000"/>
                </a:solidFill>
              </a:rPr>
              <a:t>3.</a:t>
            </a:r>
            <a:r>
              <a:rPr lang="zh-HK" altLang="en-US" sz="1600" dirty="0">
                <a:solidFill>
                  <a:srgbClr val="000000"/>
                </a:solidFill>
              </a:rPr>
              <a:t>智慧停車系統</a:t>
            </a:r>
            <a:r>
              <a:rPr lang="en-US" altLang="zh-HK" sz="1600" dirty="0">
                <a:solidFill>
                  <a:srgbClr val="000000"/>
                </a:solidFill>
              </a:rPr>
              <a:t>:</a:t>
            </a:r>
            <a:r>
              <a:rPr lang="zh-HK" altLang="en-US" sz="1600" dirty="0">
                <a:solidFill>
                  <a:srgbClr val="000000"/>
                </a:solidFill>
              </a:rPr>
              <a:t>通過車牌識別、車位傳感器</a:t>
            </a:r>
            <a:r>
              <a:rPr lang="en-US" altLang="zh-HK" sz="1600" dirty="0">
                <a:solidFill>
                  <a:srgbClr val="000000"/>
                </a:solidFill>
              </a:rPr>
              <a:t>,</a:t>
            </a:r>
            <a:r>
              <a:rPr lang="zh-HK" altLang="en-US" sz="1600" dirty="0">
                <a:solidFill>
                  <a:srgbClr val="000000"/>
                </a:solidFill>
              </a:rPr>
              <a:t>提供停車位預訂、引導等服務。</a:t>
            </a:r>
            <a:endParaRPr lang="zh-CN" altLang="en-US"/>
          </a:p>
        </p:txBody>
      </p:sp>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TotalTime>
  <Words>4815</Words>
  <Application>Microsoft Macintosh PowerPoint</Application>
  <PresentationFormat>寬螢幕</PresentationFormat>
  <Paragraphs>290</Paragraphs>
  <Slides>31</Slides>
  <Notes>10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31</vt:i4>
      </vt:variant>
    </vt:vector>
  </HeadingPairs>
  <TitlesOfParts>
    <vt:vector size="40" baseType="lpstr">
      <vt:lpstr>標楷體</vt:lpstr>
      <vt:lpstr>Play</vt:lpstr>
      <vt:lpstr>Aptos</vt:lpstr>
      <vt:lpstr>Aptos Display</vt:lpstr>
      <vt:lpstr>Arial</vt:lpstr>
      <vt:lpstr>Calibri</vt:lpstr>
      <vt:lpstr>Impact</vt:lpstr>
      <vt:lpstr>Rage Italic</vt:lpstr>
      <vt:lpstr>Office 佈景主題</vt:lpstr>
      <vt:lpstr>香港紅卍字會大埔卍慈中學</vt:lpstr>
      <vt:lpstr>物聯網(IOT)</vt:lpstr>
      <vt:lpstr>PowerPoint 簡報</vt:lpstr>
      <vt:lpstr>1.2技術介紹 </vt:lpstr>
      <vt:lpstr>歷史發展和未來趨勢</vt:lpstr>
      <vt:lpstr>1.2技術介紹</vt:lpstr>
      <vt:lpstr>PowerPoint 簡報</vt:lpstr>
      <vt:lpstr>創新-技術升級</vt:lpstr>
      <vt:lpstr>1.4技術應用</vt:lpstr>
      <vt:lpstr>PowerPoint 簡報</vt:lpstr>
      <vt:lpstr>2.網絡安全威脅分析</vt:lpstr>
      <vt:lpstr>2.1網絡安全威脅</vt:lpstr>
      <vt:lpstr> 2.2威脅分析</vt:lpstr>
      <vt:lpstr>2.3安全問題來源 </vt:lpstr>
      <vt:lpstr>2.4案例研究</vt:lpstr>
      <vt:lpstr>3.保護措施與模型連繫</vt:lpstr>
      <vt:lpstr> 3.1 保護措施      </vt:lpstr>
      <vt:lpstr>3.1 保護措施</vt:lpstr>
      <vt:lpstr>2. OSI 模型連繫</vt:lpstr>
      <vt:lpstr>2. OSI 模型連繫</vt:lpstr>
      <vt:lpstr>     3.3 TCP/IP 模型連繫</vt:lpstr>
      <vt:lpstr>3.4 網絡架構模型連繫</vt:lpstr>
      <vt:lpstr>4.跨領域整合與合作</vt:lpstr>
      <vt:lpstr>4.1 跨領域整合 </vt:lpstr>
      <vt:lpstr>4.2 合作機制 </vt:lpstr>
      <vt:lpstr>5. 法規、教育 與未來展望</vt:lpstr>
      <vt:lpstr>5.1 法律和規範</vt:lpstr>
      <vt:lpstr>5.2 用戶教育</vt:lpstr>
      <vt:lpstr>5.3 未來展望 </vt:lpstr>
      <vt:lpstr>PowerPoint 簡報</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香港紅卍字會大埔卍慈中學</dc:title>
  <dc:creator>Jack wong</dc:creator>
  <cp:lastModifiedBy>Jack wong</cp:lastModifiedBy>
  <cp:revision>3</cp:revision>
  <dcterms:created xsi:type="dcterms:W3CDTF">2024-07-14T13:51:54Z</dcterms:created>
  <dcterms:modified xsi:type="dcterms:W3CDTF">2024-07-15T04:10:06Z</dcterms:modified>
</cp:coreProperties>
</file>